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1" r:id="rId1"/>
  </p:sldMasterIdLst>
  <p:notesMasterIdLst>
    <p:notesMasterId r:id="rId35"/>
  </p:notesMasterIdLst>
  <p:handoutMasterIdLst>
    <p:handoutMasterId r:id="rId36"/>
  </p:handoutMasterIdLst>
  <p:sldIdLst>
    <p:sldId id="257" r:id="rId2"/>
    <p:sldId id="446" r:id="rId3"/>
    <p:sldId id="447" r:id="rId4"/>
    <p:sldId id="374" r:id="rId5"/>
    <p:sldId id="376" r:id="rId6"/>
    <p:sldId id="384" r:id="rId7"/>
    <p:sldId id="388" r:id="rId8"/>
    <p:sldId id="420" r:id="rId9"/>
    <p:sldId id="387" r:id="rId10"/>
    <p:sldId id="386" r:id="rId11"/>
    <p:sldId id="395" r:id="rId12"/>
    <p:sldId id="390" r:id="rId13"/>
    <p:sldId id="400" r:id="rId14"/>
    <p:sldId id="401" r:id="rId15"/>
    <p:sldId id="402" r:id="rId16"/>
    <p:sldId id="408" r:id="rId17"/>
    <p:sldId id="422" r:id="rId18"/>
    <p:sldId id="421" r:id="rId19"/>
    <p:sldId id="409" r:id="rId20"/>
    <p:sldId id="423" r:id="rId21"/>
    <p:sldId id="410" r:id="rId22"/>
    <p:sldId id="411" r:id="rId23"/>
    <p:sldId id="412" r:id="rId24"/>
    <p:sldId id="413" r:id="rId25"/>
    <p:sldId id="414" r:id="rId26"/>
    <p:sldId id="377" r:id="rId27"/>
    <p:sldId id="378" r:id="rId28"/>
    <p:sldId id="379" r:id="rId29"/>
    <p:sldId id="448" r:id="rId30"/>
    <p:sldId id="449" r:id="rId31"/>
    <p:sldId id="382" r:id="rId32"/>
    <p:sldId id="383" r:id="rId33"/>
    <p:sldId id="307" r:id="rId34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188">
          <p15:clr>
            <a:srgbClr val="A4A3A4"/>
          </p15:clr>
        </p15:guide>
        <p15:guide id="2" orient="horz" pos="3748">
          <p15:clr>
            <a:srgbClr val="A4A3A4"/>
          </p15:clr>
        </p15:guide>
        <p15:guide id="3" orient="horz" pos="1848">
          <p15:clr>
            <a:srgbClr val="A4A3A4"/>
          </p15:clr>
        </p15:guide>
        <p15:guide id="4" orient="horz" pos="2904">
          <p15:clr>
            <a:srgbClr val="A4A3A4"/>
          </p15:clr>
        </p15:guide>
        <p15:guide id="5" orient="horz" pos="3046">
          <p15:clr>
            <a:srgbClr val="A4A3A4"/>
          </p15:clr>
        </p15:guide>
        <p15:guide id="6" orient="horz" pos="2148">
          <p15:clr>
            <a:srgbClr val="A4A3A4"/>
          </p15:clr>
        </p15:guide>
        <p15:guide id="7" pos="5329">
          <p15:clr>
            <a:srgbClr val="A4A3A4"/>
          </p15:clr>
        </p15:guide>
        <p15:guide id="8" pos="215">
          <p15:clr>
            <a:srgbClr val="A4A3A4"/>
          </p15:clr>
        </p15:guide>
        <p15:guide id="9" pos="2880">
          <p15:clr>
            <a:srgbClr val="A4A3A4"/>
          </p15:clr>
        </p15:guide>
        <p15:guide id="10" pos="5511">
          <p15:clr>
            <a:srgbClr val="A4A3A4"/>
          </p15:clr>
        </p15:guide>
        <p15:guide id="11" pos="930">
          <p15:clr>
            <a:srgbClr val="A4A3A4"/>
          </p15:clr>
        </p15:guide>
        <p15:guide id="12" pos="4722">
          <p15:clr>
            <a:srgbClr val="A4A3A4"/>
          </p15:clr>
        </p15:guide>
        <p15:guide id="13" pos="2274">
          <p15:clr>
            <a:srgbClr val="A4A3A4"/>
          </p15:clr>
        </p15:guide>
        <p15:guide id="14" pos="1196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00000"/>
    <a:srgbClr val="0033CC"/>
    <a:srgbClr val="003249"/>
    <a:srgbClr val="1A516C"/>
    <a:srgbClr val="696C6E"/>
    <a:srgbClr val="996633"/>
    <a:srgbClr val="0785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E171933-4619-4E11-9A3F-F7608DF75F80}" styleName="Mittlere Formatvorlage 1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Mittlere Formatvorlage 1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Mittlere Formatvorlage 1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93D81CF-94F2-401A-BA57-92F5A7B2D0C5}" styleName="Mittlere Formatvorlag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Helle Formatvorlage 3 - Akz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Keine Formatvorlage, Tabellengitternetz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7935" autoAdjust="0"/>
  </p:normalViewPr>
  <p:slideViewPr>
    <p:cSldViewPr snapToGrid="0">
      <p:cViewPr varScale="1">
        <p:scale>
          <a:sx n="47" d="100"/>
          <a:sy n="47" d="100"/>
        </p:scale>
        <p:origin x="-538" y="-91"/>
      </p:cViewPr>
      <p:guideLst>
        <p:guide orient="horz" pos="4188"/>
        <p:guide orient="horz" pos="3748"/>
        <p:guide orient="horz" pos="1848"/>
        <p:guide orient="horz" pos="2904"/>
        <p:guide orient="horz" pos="3046"/>
        <p:guide orient="horz" pos="2148"/>
        <p:guide pos="5329"/>
        <p:guide pos="215"/>
        <p:guide pos="2880"/>
        <p:guide pos="5511"/>
        <p:guide pos="930"/>
        <p:guide pos="4722"/>
        <p:guide pos="2274"/>
        <p:guide pos="11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94"/>
    </p:cViewPr>
  </p:sorterViewPr>
  <p:notesViewPr>
    <p:cSldViewPr snapToGrid="0">
      <p:cViewPr varScale="1">
        <p:scale>
          <a:sx n="80" d="100"/>
          <a:sy n="80" d="100"/>
        </p:scale>
        <p:origin x="-2022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E8F5F3A-0D49-4346-B1BE-894A5258F295}" type="datetimeFigureOut">
              <a:rPr lang="de-DE"/>
              <a:pPr>
                <a:defRPr/>
              </a:pPr>
              <a:t>30.06.2015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305E002-59F4-4B88-8BB5-48D78B44757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90160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0"/>
            <a:r>
              <a:rPr lang="de-DE" noProof="0" smtClean="0"/>
              <a:t>Zweite Ebene</a:t>
            </a:r>
          </a:p>
          <a:p>
            <a:pPr lvl="0"/>
            <a:r>
              <a:rPr lang="de-DE" noProof="0" smtClean="0"/>
              <a:t>Dritte Ebene</a:t>
            </a:r>
          </a:p>
          <a:p>
            <a:pPr lvl="0"/>
            <a:r>
              <a:rPr lang="de-DE" noProof="0" smtClean="0"/>
              <a:t>Vierte Ebene</a:t>
            </a:r>
          </a:p>
          <a:p>
            <a:pPr lvl="0"/>
            <a:r>
              <a:rPr lang="de-DE" noProof="0" smtClean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D35EF8F-90BF-46DE-B9B7-82EAF65E935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29517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E41E54-CB16-42F2-AF94-7A07321D0FBF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4113" cy="3724275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931" y="4715153"/>
            <a:ext cx="4981815" cy="4466987"/>
          </a:xfrm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sz="1800" smtClean="0"/>
          </a:p>
        </p:txBody>
      </p:sp>
    </p:spTree>
    <p:extLst>
      <p:ext uri="{BB962C8B-B14F-4D97-AF65-F5344CB8AC3E}">
        <p14:creationId xmlns:p14="http://schemas.microsoft.com/office/powerpoint/2010/main" val="1049072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4801422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42365090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566367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38"/>
          <p:cNvPicPr>
            <a:picLocks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7463" y="-12700"/>
            <a:ext cx="8758238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1039" descr="grosser_kopf"/>
          <p:cNvPicPr>
            <a:picLocks noChangeAspect="1" noChangeArrowheads="1"/>
          </p:cNvPicPr>
          <p:nvPr userDrawn="1"/>
        </p:nvPicPr>
        <p:blipFill>
          <a:blip r:embed="rId3" cstate="print"/>
          <a:srcRect l="2875" b="9261"/>
          <a:stretch>
            <a:fillRect/>
          </a:stretch>
        </p:blipFill>
        <p:spPr bwMode="auto">
          <a:xfrm>
            <a:off x="-3175" y="2205038"/>
            <a:ext cx="3630613" cy="465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038"/>
          <p:cNvPicPr>
            <a:picLocks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525" y="6648450"/>
            <a:ext cx="8758238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9" descr="schump_logo_agent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688" y="404813"/>
            <a:ext cx="2376487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20"/>
          <p:cNvSpPr>
            <a:spLocks noChangeShapeType="1"/>
          </p:cNvSpPr>
          <p:nvPr userDrawn="1"/>
        </p:nvSpPr>
        <p:spPr bwMode="auto">
          <a:xfrm>
            <a:off x="0" y="1268413"/>
            <a:ext cx="8745538" cy="0"/>
          </a:xfrm>
          <a:prstGeom prst="line">
            <a:avLst/>
          </a:prstGeom>
          <a:noFill/>
          <a:ln w="25400">
            <a:solidFill>
              <a:srgbClr val="1A516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Rectangle 22"/>
          <p:cNvSpPr>
            <a:spLocks noChangeArrowheads="1"/>
          </p:cNvSpPr>
          <p:nvPr userDrawn="1"/>
        </p:nvSpPr>
        <p:spPr bwMode="auto">
          <a:xfrm>
            <a:off x="457200" y="274638"/>
            <a:ext cx="822960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lnSpc>
                <a:spcPct val="80000"/>
              </a:lnSpc>
              <a:defRPr/>
            </a:pPr>
            <a:endParaRPr lang="de-DE" sz="2100">
              <a:solidFill>
                <a:srgbClr val="696C6E"/>
              </a:solidFill>
              <a:latin typeface="Arial Black" pitchFamily="34" charset="0"/>
            </a:endParaRPr>
          </a:p>
        </p:txBody>
      </p:sp>
      <p:pic>
        <p:nvPicPr>
          <p:cNvPr id="7" name="Picture 24"/>
          <p:cNvPicPr>
            <a:picLocks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" y="6648450"/>
            <a:ext cx="8758238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038"/>
          <p:cNvPicPr>
            <a:picLocks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7463" y="-12700"/>
            <a:ext cx="8758238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 Black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lang="de-DE" sz="900" kern="1200">
                <a:solidFill>
                  <a:srgbClr val="696C6E"/>
                </a:solidFill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t>| Summer Term 2010 | PD Dr. Dirk Temme | Slide </a:t>
            </a:r>
            <a:fld id="{FEC3B62C-4C3B-411A-A075-3613F86380B6}" type="slidenum">
              <a:rPr/>
              <a:pPr>
                <a:defRPr/>
              </a:pPr>
              <a:t>‹Nr.›</a:t>
            </a:fld>
            <a:r>
              <a:t> |</a:t>
            </a:r>
          </a:p>
          <a:p>
            <a:pPr>
              <a:defRPr/>
            </a:pPr>
            <a:endParaRPr/>
          </a:p>
          <a:p>
            <a:pPr>
              <a:defRPr/>
            </a:pPr>
            <a:endParaRPr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ftr" sz="quarter" idx="3"/>
          </p:nvPr>
        </p:nvSpPr>
        <p:spPr>
          <a:xfrm>
            <a:off x="2047875" y="6372225"/>
            <a:ext cx="6791325" cy="29686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lang="de-DE" sz="900" kern="1200">
                <a:solidFill>
                  <a:srgbClr val="696C6E"/>
                </a:solidFill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t>| Summer Term 2010 | PD Dr. Dirk Temme | Slide </a:t>
            </a:r>
            <a:fld id="{92CDDB4B-FD87-45C5-B6AE-2DE6C08B48E6}" type="slidenum">
              <a:rPr/>
              <a:pPr>
                <a:defRPr/>
              </a:pPr>
              <a:t>‹Nr.›</a:t>
            </a:fld>
            <a:r>
              <a:t> |</a:t>
            </a:r>
          </a:p>
          <a:p>
            <a:pPr>
              <a:defRPr/>
            </a:pPr>
            <a:endParaRPr/>
          </a:p>
          <a:p>
            <a:pPr>
              <a:defRPr/>
            </a:pP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</p:sldLayoutIdLst>
  <p:transition spd="slow"/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100">
          <a:solidFill>
            <a:srgbClr val="696C6E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100">
          <a:solidFill>
            <a:srgbClr val="696C6E"/>
          </a:solidFill>
          <a:latin typeface="Arial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100">
          <a:solidFill>
            <a:srgbClr val="696C6E"/>
          </a:solidFill>
          <a:latin typeface="Arial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100">
          <a:solidFill>
            <a:srgbClr val="696C6E"/>
          </a:solidFill>
          <a:latin typeface="Arial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100">
          <a:solidFill>
            <a:srgbClr val="696C6E"/>
          </a:solidFill>
          <a:latin typeface="Arial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2100">
          <a:solidFill>
            <a:srgbClr val="696C6E"/>
          </a:solidFill>
          <a:latin typeface="Arial Black" pitchFamily="34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2100">
          <a:solidFill>
            <a:srgbClr val="696C6E"/>
          </a:solidFill>
          <a:latin typeface="Arial Black" pitchFamily="34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2100">
          <a:solidFill>
            <a:srgbClr val="696C6E"/>
          </a:solidFill>
          <a:latin typeface="Arial Black" pitchFamily="34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2100">
          <a:solidFill>
            <a:srgbClr val="696C6E"/>
          </a:solidFill>
          <a:latin typeface="Arial Black" pitchFamily="34" charset="0"/>
        </a:defRPr>
      </a:lvl9pPr>
    </p:titleStyle>
    <p:bodyStyle>
      <a:lvl1pPr marL="180975" indent="-180975" algn="l" rtl="0" eaLnBrk="0" fontAlgn="base" hangingPunct="0">
        <a:spcBef>
          <a:spcPct val="40000"/>
        </a:spcBef>
        <a:spcAft>
          <a:spcPct val="0"/>
        </a:spcAft>
        <a:buChar char="•"/>
        <a:defRPr sz="2100">
          <a:solidFill>
            <a:srgbClr val="696C6E"/>
          </a:solidFill>
          <a:latin typeface="Arial" charset="0"/>
          <a:ea typeface="+mn-ea"/>
          <a:cs typeface="+mn-cs"/>
        </a:defRPr>
      </a:lvl1pPr>
      <a:lvl2pPr marL="989013" indent="-276225" algn="l" rtl="0" eaLnBrk="0" fontAlgn="base" hangingPunct="0">
        <a:spcBef>
          <a:spcPct val="40000"/>
        </a:spcBef>
        <a:spcAft>
          <a:spcPct val="0"/>
        </a:spcAft>
        <a:buChar char="–"/>
        <a:defRPr sz="2100">
          <a:solidFill>
            <a:srgbClr val="696C6E"/>
          </a:solidFill>
          <a:latin typeface="Arial" charset="0"/>
        </a:defRPr>
      </a:lvl2pPr>
      <a:lvl3pPr marL="1616075" indent="-180975" algn="l" rtl="0" eaLnBrk="0" fontAlgn="base" hangingPunct="0">
        <a:spcBef>
          <a:spcPct val="40000"/>
        </a:spcBef>
        <a:spcAft>
          <a:spcPct val="0"/>
        </a:spcAft>
        <a:buChar char="•"/>
        <a:defRPr sz="2100">
          <a:solidFill>
            <a:srgbClr val="696C6E"/>
          </a:solidFill>
          <a:latin typeface="Arial" charset="0"/>
        </a:defRPr>
      </a:lvl3pPr>
      <a:lvl4pPr marL="2424113" indent="-276225" algn="l" rtl="0" eaLnBrk="0" fontAlgn="base" hangingPunct="0">
        <a:spcBef>
          <a:spcPct val="40000"/>
        </a:spcBef>
        <a:spcAft>
          <a:spcPct val="0"/>
        </a:spcAft>
        <a:buChar char="–"/>
        <a:defRPr sz="2100">
          <a:solidFill>
            <a:srgbClr val="696C6E"/>
          </a:solidFill>
          <a:latin typeface="Arial" charset="0"/>
        </a:defRPr>
      </a:lvl4pPr>
      <a:lvl5pPr marL="3051175" indent="-180975" algn="l" rtl="0" eaLnBrk="0" fontAlgn="base" hangingPunct="0">
        <a:spcBef>
          <a:spcPct val="40000"/>
        </a:spcBef>
        <a:spcAft>
          <a:spcPct val="0"/>
        </a:spcAft>
        <a:buChar char="»"/>
        <a:defRPr sz="2100">
          <a:solidFill>
            <a:srgbClr val="696C6E"/>
          </a:solidFill>
          <a:latin typeface="Arial" charset="0"/>
        </a:defRPr>
      </a:lvl5pPr>
      <a:lvl6pPr marL="3508375" indent="-180975" algn="l" rtl="0" fontAlgn="base">
        <a:spcBef>
          <a:spcPct val="40000"/>
        </a:spcBef>
        <a:spcAft>
          <a:spcPct val="0"/>
        </a:spcAft>
        <a:buChar char="»"/>
        <a:defRPr sz="2100">
          <a:solidFill>
            <a:srgbClr val="696C6E"/>
          </a:solidFill>
          <a:latin typeface="+mn-lt"/>
        </a:defRPr>
      </a:lvl6pPr>
      <a:lvl7pPr marL="3965575" indent="-180975" algn="l" rtl="0" fontAlgn="base">
        <a:spcBef>
          <a:spcPct val="40000"/>
        </a:spcBef>
        <a:spcAft>
          <a:spcPct val="0"/>
        </a:spcAft>
        <a:buChar char="»"/>
        <a:defRPr sz="2100">
          <a:solidFill>
            <a:srgbClr val="696C6E"/>
          </a:solidFill>
          <a:latin typeface="+mn-lt"/>
        </a:defRPr>
      </a:lvl7pPr>
      <a:lvl8pPr marL="4422775" indent="-180975" algn="l" rtl="0" fontAlgn="base">
        <a:spcBef>
          <a:spcPct val="40000"/>
        </a:spcBef>
        <a:spcAft>
          <a:spcPct val="0"/>
        </a:spcAft>
        <a:buChar char="»"/>
        <a:defRPr sz="2100">
          <a:solidFill>
            <a:srgbClr val="696C6E"/>
          </a:solidFill>
          <a:latin typeface="+mn-lt"/>
        </a:defRPr>
      </a:lvl8pPr>
      <a:lvl9pPr marL="4879975" indent="-180975" algn="l" rtl="0" fontAlgn="base">
        <a:spcBef>
          <a:spcPct val="40000"/>
        </a:spcBef>
        <a:spcAft>
          <a:spcPct val="0"/>
        </a:spcAft>
        <a:buChar char="»"/>
        <a:defRPr sz="2100">
          <a:solidFill>
            <a:srgbClr val="696C6E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6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8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0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5081588" y="3327400"/>
            <a:ext cx="3621087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4099" name="Rectangle 6"/>
          <p:cNvSpPr>
            <a:spLocks noChangeArrowheads="1"/>
          </p:cNvSpPr>
          <p:nvPr/>
        </p:nvSpPr>
        <p:spPr bwMode="auto">
          <a:xfrm>
            <a:off x="3996723" y="877654"/>
            <a:ext cx="4658327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hangingPunct="0"/>
            <a:r>
              <a:rPr lang="de-DE" sz="3800" b="1" dirty="0">
                <a:solidFill>
                  <a:srgbClr val="003249"/>
                </a:solidFill>
                <a:latin typeface="Arial Black" pitchFamily="34" charset="0"/>
              </a:rPr>
              <a:t>Seminar:</a:t>
            </a:r>
          </a:p>
          <a:p>
            <a:pPr algn="r" eaLnBrk="0" hangingPunct="0"/>
            <a:r>
              <a:rPr lang="de-DE" sz="3800" b="1" dirty="0" smtClean="0">
                <a:solidFill>
                  <a:srgbClr val="003249"/>
                </a:solidFill>
                <a:latin typeface="Arial Black" pitchFamily="34" charset="0"/>
              </a:rPr>
              <a:t>Datenanalyse mit</a:t>
            </a:r>
          </a:p>
          <a:p>
            <a:pPr algn="r" eaLnBrk="0" hangingPunct="0"/>
            <a:r>
              <a:rPr lang="de-DE" sz="3800" b="1" dirty="0" smtClean="0">
                <a:solidFill>
                  <a:srgbClr val="003249"/>
                </a:solidFill>
                <a:latin typeface="Arial Black" pitchFamily="34" charset="0"/>
              </a:rPr>
              <a:t>SPSS/AMOS</a:t>
            </a:r>
            <a:endParaRPr lang="de-DE" sz="3800" b="1" dirty="0">
              <a:solidFill>
                <a:srgbClr val="003249"/>
              </a:solidFill>
              <a:latin typeface="Arial Black" pitchFamily="34" charset="0"/>
            </a:endParaRPr>
          </a:p>
        </p:txBody>
      </p:sp>
      <p:sp>
        <p:nvSpPr>
          <p:cNvPr id="4100" name="Rectangle 7"/>
          <p:cNvSpPr>
            <a:spLocks noChangeArrowheads="1"/>
          </p:cNvSpPr>
          <p:nvPr/>
        </p:nvSpPr>
        <p:spPr bwMode="auto">
          <a:xfrm>
            <a:off x="4581525" y="4086225"/>
            <a:ext cx="4183063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eaLnBrk="0" hangingPunct="0">
              <a:spcAft>
                <a:spcPct val="50000"/>
              </a:spcAft>
            </a:pPr>
            <a:r>
              <a:rPr lang="de-DE" sz="1400" dirty="0" smtClean="0">
                <a:solidFill>
                  <a:srgbClr val="696C6E"/>
                </a:solidFill>
                <a:latin typeface="Arial Black" pitchFamily="34" charset="0"/>
              </a:rPr>
              <a:t>Vanessa Pfegfeidel</a:t>
            </a:r>
            <a:endParaRPr lang="de-DE" sz="1400" dirty="0">
              <a:solidFill>
                <a:srgbClr val="696C6E"/>
              </a:solidFill>
              <a:latin typeface="Arial Black" pitchFamily="34" charset="0"/>
            </a:endParaRPr>
          </a:p>
          <a:p>
            <a:pPr algn="r" eaLnBrk="0" hangingPunct="0">
              <a:spcAft>
                <a:spcPct val="50000"/>
              </a:spcAft>
            </a:pPr>
            <a:endParaRPr lang="de-DE" sz="1400" dirty="0">
              <a:solidFill>
                <a:srgbClr val="696C6E"/>
              </a:solidFill>
              <a:latin typeface="Arial Black" pitchFamily="34" charset="0"/>
            </a:endParaRPr>
          </a:p>
          <a:p>
            <a:pPr algn="r" eaLnBrk="0" hangingPunct="0">
              <a:spcAft>
                <a:spcPct val="50000"/>
              </a:spcAft>
            </a:pPr>
            <a:r>
              <a:rPr lang="de-DE" sz="1400" dirty="0">
                <a:solidFill>
                  <a:srgbClr val="696C6E"/>
                </a:solidFill>
                <a:latin typeface="Arial Black" pitchFamily="34" charset="0"/>
              </a:rPr>
              <a:t>Prof. Dr. Dirk </a:t>
            </a:r>
            <a:r>
              <a:rPr lang="de-DE" sz="1400" dirty="0" err="1">
                <a:solidFill>
                  <a:srgbClr val="696C6E"/>
                </a:solidFill>
                <a:latin typeface="Arial Black" pitchFamily="34" charset="0"/>
              </a:rPr>
              <a:t>Temme</a:t>
            </a:r>
            <a:endParaRPr lang="de-DE" sz="1400" dirty="0">
              <a:solidFill>
                <a:srgbClr val="696C6E"/>
              </a:solidFill>
              <a:latin typeface="Arial Black" pitchFamily="34" charset="0"/>
            </a:endParaRPr>
          </a:p>
          <a:p>
            <a:pPr algn="r" eaLnBrk="0" hangingPunct="0">
              <a:spcAft>
                <a:spcPct val="50000"/>
              </a:spcAft>
            </a:pPr>
            <a:r>
              <a:rPr lang="de-DE" sz="1400" dirty="0">
                <a:solidFill>
                  <a:srgbClr val="696C6E"/>
                </a:solidFill>
                <a:latin typeface="Arial Black" pitchFamily="34" charset="0"/>
              </a:rPr>
              <a:t>Lehrstuhl für Methoden der empirischen Wirtschafts- und Sozialforschung</a:t>
            </a:r>
          </a:p>
          <a:p>
            <a:pPr algn="r" eaLnBrk="0" hangingPunct="0"/>
            <a:r>
              <a:rPr lang="de-DE" sz="1400" dirty="0">
                <a:solidFill>
                  <a:srgbClr val="696C6E"/>
                </a:solidFill>
                <a:latin typeface="Arial Black" pitchFamily="34" charset="0"/>
              </a:rPr>
              <a:t>Schumpeter School </a:t>
            </a:r>
            <a:r>
              <a:rPr lang="de-DE" sz="1400" dirty="0" err="1">
                <a:solidFill>
                  <a:srgbClr val="696C6E"/>
                </a:solidFill>
                <a:latin typeface="Arial Black" pitchFamily="34" charset="0"/>
              </a:rPr>
              <a:t>of</a:t>
            </a:r>
            <a:r>
              <a:rPr lang="de-DE" sz="1400" dirty="0">
                <a:solidFill>
                  <a:srgbClr val="696C6E"/>
                </a:solidFill>
                <a:latin typeface="Arial Black" pitchFamily="34" charset="0"/>
              </a:rPr>
              <a:t> </a:t>
            </a:r>
          </a:p>
          <a:p>
            <a:pPr algn="r" eaLnBrk="0" hangingPunct="0"/>
            <a:r>
              <a:rPr lang="de-DE" sz="1400" dirty="0">
                <a:solidFill>
                  <a:srgbClr val="696C6E"/>
                </a:solidFill>
                <a:latin typeface="Arial Black" pitchFamily="34" charset="0"/>
              </a:rPr>
              <a:t>Business </a:t>
            </a:r>
            <a:r>
              <a:rPr lang="de-DE" sz="1400" dirty="0" err="1">
                <a:solidFill>
                  <a:srgbClr val="696C6E"/>
                </a:solidFill>
                <a:latin typeface="Arial Black" pitchFamily="34" charset="0"/>
              </a:rPr>
              <a:t>and</a:t>
            </a:r>
            <a:r>
              <a:rPr lang="de-DE" sz="1400" dirty="0">
                <a:solidFill>
                  <a:srgbClr val="696C6E"/>
                </a:solidFill>
                <a:latin typeface="Arial Black" pitchFamily="34" charset="0"/>
              </a:rPr>
              <a:t> Economics</a:t>
            </a:r>
          </a:p>
          <a:p>
            <a:pPr algn="r" eaLnBrk="0" hangingPunct="0"/>
            <a:r>
              <a:rPr lang="de-DE" sz="1400" dirty="0">
                <a:solidFill>
                  <a:srgbClr val="696C6E"/>
                </a:solidFill>
                <a:latin typeface="Arial Black" pitchFamily="34" charset="0"/>
              </a:rPr>
              <a:t>http://temme.wiwi.uni-wuppertal.de</a:t>
            </a:r>
            <a:br>
              <a:rPr lang="de-DE" sz="1400" dirty="0">
                <a:solidFill>
                  <a:srgbClr val="696C6E"/>
                </a:solidFill>
                <a:latin typeface="Arial Black" pitchFamily="34" charset="0"/>
              </a:rPr>
            </a:br>
            <a:r>
              <a:rPr lang="de-DE" sz="1400" b="1" dirty="0">
                <a:solidFill>
                  <a:srgbClr val="696C6E"/>
                </a:solidFill>
                <a:latin typeface="Arial Black" pitchFamily="34" charset="0"/>
              </a:rPr>
              <a:t/>
            </a:r>
            <a:br>
              <a:rPr lang="de-DE" sz="1400" b="1" dirty="0">
                <a:solidFill>
                  <a:srgbClr val="696C6E"/>
                </a:solidFill>
                <a:latin typeface="Arial Black" pitchFamily="34" charset="0"/>
              </a:rPr>
            </a:br>
            <a:endParaRPr lang="de-DE" sz="1400" dirty="0">
              <a:solidFill>
                <a:srgbClr val="696C6E"/>
              </a:solidFill>
              <a:latin typeface="Arial Black" pitchFamily="34" charset="0"/>
            </a:endParaRPr>
          </a:p>
        </p:txBody>
      </p:sp>
      <p:sp>
        <p:nvSpPr>
          <p:cNvPr id="4101" name="Rectangle 6"/>
          <p:cNvSpPr>
            <a:spLocks noChangeArrowheads="1"/>
          </p:cNvSpPr>
          <p:nvPr/>
        </p:nvSpPr>
        <p:spPr bwMode="auto">
          <a:xfrm>
            <a:off x="3875449" y="3179763"/>
            <a:ext cx="49284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de-DE" sz="2400" b="1" dirty="0" smtClean="0">
                <a:solidFill>
                  <a:srgbClr val="003249"/>
                </a:solidFill>
                <a:latin typeface="Arial Black" pitchFamily="34" charset="0"/>
              </a:rPr>
              <a:t>11. </a:t>
            </a:r>
            <a:r>
              <a:rPr lang="de-DE" sz="2400" b="1" dirty="0">
                <a:solidFill>
                  <a:srgbClr val="003249"/>
                </a:solidFill>
                <a:latin typeface="Arial Black" pitchFamily="34" charset="0"/>
              </a:rPr>
              <a:t>Veranstaltung </a:t>
            </a:r>
            <a:r>
              <a:rPr lang="de-DE" sz="2400" b="1" dirty="0" smtClean="0">
                <a:solidFill>
                  <a:srgbClr val="003249"/>
                </a:solidFill>
                <a:latin typeface="Arial Black" pitchFamily="34" charset="0"/>
              </a:rPr>
              <a:t>01.07.2015</a:t>
            </a:r>
            <a:endParaRPr lang="de-DE" sz="2400" b="1" dirty="0">
              <a:solidFill>
                <a:srgbClr val="003249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5" indent="-365125">
              <a:buFont typeface="Wingdings" pitchFamily="2" charset="2"/>
              <a:buChar char="§"/>
            </a:pPr>
            <a:r>
              <a:rPr lang="de-DE" sz="1800" dirty="0" smtClean="0">
                <a:solidFill>
                  <a:srgbClr val="000000"/>
                </a:solidFill>
              </a:rPr>
              <a:t>Fundamentaltheorem der Faktorenanalyse: jede Variable lässt sich als gewichtete Linearkombination der Faktoren darstellen</a:t>
            </a:r>
          </a:p>
          <a:p>
            <a:pPr marL="365125" indent="-365125">
              <a:buFont typeface="Wingdings" pitchFamily="2" charset="2"/>
              <a:buChar char="§"/>
            </a:pPr>
            <a:r>
              <a:rPr lang="de-DE" sz="1800" dirty="0" smtClean="0">
                <a:solidFill>
                  <a:srgbClr val="000000"/>
                </a:solidFill>
              </a:rPr>
              <a:t>anhand der vorgegebenen Beziehungsstruktur zwischen Indikatoren und Konstrukt die </a:t>
            </a:r>
            <a:r>
              <a:rPr lang="de-DE" sz="1800" dirty="0" err="1" smtClean="0">
                <a:solidFill>
                  <a:srgbClr val="000000"/>
                </a:solidFill>
              </a:rPr>
              <a:t>Faktorladungsmatrix</a:t>
            </a:r>
            <a:r>
              <a:rPr lang="de-DE" sz="1800" dirty="0" smtClean="0">
                <a:solidFill>
                  <a:srgbClr val="000000"/>
                </a:solidFill>
              </a:rPr>
              <a:t> so schätzen, dass diese die empirische Korrelationsmatrix möglichst gut reproduziert</a:t>
            </a:r>
          </a:p>
          <a:p>
            <a:pPr marL="365125" indent="-365125">
              <a:buFont typeface="Wingdings" pitchFamily="2" charset="2"/>
              <a:buChar char="§"/>
            </a:pPr>
            <a:r>
              <a:rPr lang="de-DE" sz="1800" dirty="0" smtClean="0">
                <a:solidFill>
                  <a:srgbClr val="000000"/>
                </a:solidFill>
              </a:rPr>
              <a:t>je besser aus der modelltheoretischen Varianz-/ </a:t>
            </a:r>
            <a:r>
              <a:rPr lang="de-DE" sz="1800" dirty="0" err="1" smtClean="0">
                <a:solidFill>
                  <a:srgbClr val="000000"/>
                </a:solidFill>
              </a:rPr>
              <a:t>Kovarianzmatrix</a:t>
            </a:r>
            <a:r>
              <a:rPr lang="de-DE" sz="1800" dirty="0" smtClean="0">
                <a:solidFill>
                  <a:srgbClr val="000000"/>
                </a:solidFill>
              </a:rPr>
              <a:t> die empirische Varianz-/ </a:t>
            </a:r>
            <a:r>
              <a:rPr lang="de-DE" sz="1800" dirty="0" err="1" smtClean="0">
                <a:solidFill>
                  <a:srgbClr val="000000"/>
                </a:solidFill>
              </a:rPr>
              <a:t>Kovarianzmatrix</a:t>
            </a:r>
            <a:r>
              <a:rPr lang="de-DE" sz="1800" dirty="0" smtClean="0">
                <a:solidFill>
                  <a:srgbClr val="000000"/>
                </a:solidFill>
              </a:rPr>
              <a:t> reproduziert werden kann, desto besser ist auch die Güte des </a:t>
            </a:r>
            <a:r>
              <a:rPr lang="de-DE" sz="1800" dirty="0" err="1" smtClean="0">
                <a:solidFill>
                  <a:srgbClr val="000000"/>
                </a:solidFill>
              </a:rPr>
              <a:t>Messmodells</a:t>
            </a:r>
            <a:r>
              <a:rPr lang="de-DE" sz="1800" dirty="0" smtClean="0">
                <a:solidFill>
                  <a:srgbClr val="000000"/>
                </a:solidFill>
              </a:rPr>
              <a:t> </a:t>
            </a:r>
            <a:r>
              <a:rPr lang="de-DE" sz="1800" dirty="0" smtClean="0">
                <a:solidFill>
                  <a:srgbClr val="000000"/>
                </a:solidFill>
                <a:sym typeface="Wingdings" pitchFamily="2" charset="2"/>
              </a:rPr>
              <a:t> Ziel: Minimierung der Differenz</a:t>
            </a:r>
            <a:endParaRPr lang="de-DE" sz="1800" dirty="0" smtClean="0">
              <a:solidFill>
                <a:srgbClr val="000000"/>
              </a:solidFill>
            </a:endParaRPr>
          </a:p>
          <a:p>
            <a:pPr marL="365125" indent="-365125">
              <a:buFont typeface="Wingdings" pitchFamily="2" charset="2"/>
              <a:buChar char="§"/>
            </a:pPr>
            <a:r>
              <a:rPr lang="de-DE" sz="1800" dirty="0" smtClean="0">
                <a:solidFill>
                  <a:srgbClr val="000000"/>
                </a:solidFill>
              </a:rPr>
              <a:t>Spezifikation von </a:t>
            </a:r>
            <a:r>
              <a:rPr lang="de-DE" sz="1800" dirty="0" err="1" smtClean="0">
                <a:solidFill>
                  <a:srgbClr val="000000"/>
                </a:solidFill>
              </a:rPr>
              <a:t>Messmodellen</a:t>
            </a:r>
            <a:r>
              <a:rPr lang="de-DE" sz="1800" dirty="0" smtClean="0">
                <a:solidFill>
                  <a:srgbClr val="000000"/>
                </a:solidFill>
              </a:rPr>
              <a:t> sowie Prüfung von Korrelationen zwischen </a:t>
            </a:r>
            <a:r>
              <a:rPr lang="de-DE" sz="1800" dirty="0" err="1" smtClean="0">
                <a:solidFill>
                  <a:srgbClr val="000000"/>
                </a:solidFill>
              </a:rPr>
              <a:t>Konstrukten</a:t>
            </a:r>
            <a:endParaRPr lang="de-DE" sz="1800" dirty="0" smtClean="0">
              <a:solidFill>
                <a:srgbClr val="000000"/>
              </a:solidFill>
            </a:endParaRPr>
          </a:p>
        </p:txBody>
      </p:sp>
      <p:sp>
        <p:nvSpPr>
          <p:cNvPr id="8" name="Titel 2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de-DE" dirty="0" smtClean="0"/>
              <a:t>2. </a:t>
            </a:r>
            <a:r>
              <a:rPr lang="de-DE" dirty="0" err="1" smtClean="0"/>
              <a:t>Konfirmatorische</a:t>
            </a:r>
            <a:r>
              <a:rPr lang="de-DE" dirty="0" smtClean="0"/>
              <a:t> Faktorenanalyse</a:t>
            </a:r>
            <a:br>
              <a:rPr lang="de-DE" dirty="0" smtClean="0"/>
            </a:br>
            <a:r>
              <a:rPr lang="de-DE" sz="1800" dirty="0" smtClean="0"/>
              <a:t>- Grundlagen -</a:t>
            </a:r>
            <a:endParaRPr lang="de-DE" sz="1800" dirty="0" smtClean="0">
              <a:latin typeface="Arial Black" pitchFamily="34" charset="0"/>
            </a:endParaRPr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0"/>
          </p:nvPr>
        </p:nvSpPr>
        <p:spPr bwMode="auto">
          <a:xfrm>
            <a:off x="2047875" y="6372225"/>
            <a:ext cx="6791325" cy="296863"/>
          </a:xfrm>
          <a:noFill/>
        </p:spPr>
        <p:txBody>
          <a:bodyPr/>
          <a:lstStyle/>
          <a:p>
            <a:r>
              <a:rPr dirty="0" smtClean="0"/>
              <a:t>| </a:t>
            </a:r>
            <a:r>
              <a:rPr lang="de-DE" dirty="0" smtClean="0"/>
              <a:t>Sommersemester 2015</a:t>
            </a:r>
            <a:r>
              <a:rPr dirty="0" smtClean="0"/>
              <a:t> | Vanessa Pfegfeidel | </a:t>
            </a:r>
            <a:r>
              <a:rPr dirty="0" smtClean="0"/>
              <a:t>01</a:t>
            </a:r>
            <a:r>
              <a:rPr lang="de-DE" dirty="0" smtClean="0"/>
              <a:t>.07.2015</a:t>
            </a:r>
            <a:r>
              <a:rPr dirty="0" smtClean="0"/>
              <a:t> </a:t>
            </a:r>
            <a:r>
              <a:rPr dirty="0" smtClean="0"/>
              <a:t>| Folie </a:t>
            </a:r>
            <a:fld id="{D381CC1A-1512-4969-9C74-9FC61BD7031B}" type="slidenum">
              <a:rPr smtClean="0"/>
              <a:pPr/>
              <a:t>10</a:t>
            </a:fld>
            <a:r>
              <a:rPr dirty="0" smtClean="0"/>
              <a:t> |</a:t>
            </a:r>
          </a:p>
          <a:p>
            <a:endParaRPr dirty="0" smtClean="0"/>
          </a:p>
          <a:p>
            <a:endParaRPr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5" indent="-365125">
              <a:buNone/>
            </a:pPr>
            <a:r>
              <a:rPr lang="de-DE" sz="1800" i="1" dirty="0" smtClean="0">
                <a:solidFill>
                  <a:srgbClr val="000000"/>
                </a:solidFill>
              </a:rPr>
              <a:t>Beispiel basierend auf Weiber/ </a:t>
            </a:r>
            <a:r>
              <a:rPr lang="de-DE" sz="1800" i="1" dirty="0" err="1" smtClean="0">
                <a:solidFill>
                  <a:srgbClr val="000000"/>
                </a:solidFill>
              </a:rPr>
              <a:t>Mühlhaus</a:t>
            </a:r>
            <a:r>
              <a:rPr lang="de-DE" sz="1800" i="1" dirty="0" smtClean="0">
                <a:solidFill>
                  <a:srgbClr val="000000"/>
                </a:solidFill>
              </a:rPr>
              <a:t> (2010)</a:t>
            </a:r>
          </a:p>
        </p:txBody>
      </p:sp>
      <p:sp>
        <p:nvSpPr>
          <p:cNvPr id="5" name="Titel 2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de-DE" dirty="0" smtClean="0"/>
              <a:t>2. </a:t>
            </a:r>
            <a:r>
              <a:rPr lang="de-DE" dirty="0" err="1" smtClean="0"/>
              <a:t>Konfirmatorische</a:t>
            </a:r>
            <a:r>
              <a:rPr lang="de-DE" dirty="0" smtClean="0"/>
              <a:t> Faktorenanalyse</a:t>
            </a:r>
            <a:br>
              <a:rPr lang="de-DE" dirty="0" smtClean="0"/>
            </a:br>
            <a:r>
              <a:rPr lang="de-DE" sz="1800" dirty="0" smtClean="0"/>
              <a:t>- Beispiel -</a:t>
            </a:r>
            <a:endParaRPr lang="de-DE" sz="1800" dirty="0" smtClean="0">
              <a:latin typeface="Arial Black" pitchFamily="34" charset="0"/>
            </a:endParaRPr>
          </a:p>
        </p:txBody>
      </p:sp>
      <p:grpSp>
        <p:nvGrpSpPr>
          <p:cNvPr id="48" name="Gruppieren 47"/>
          <p:cNvGrpSpPr/>
          <p:nvPr/>
        </p:nvGrpSpPr>
        <p:grpSpPr>
          <a:xfrm>
            <a:off x="1139503" y="2151629"/>
            <a:ext cx="6263597" cy="4049894"/>
            <a:chOff x="1139503" y="2151629"/>
            <a:chExt cx="6263597" cy="4049894"/>
          </a:xfrm>
        </p:grpSpPr>
        <p:sp>
          <p:nvSpPr>
            <p:cNvPr id="47" name="Rechteck 46"/>
            <p:cNvSpPr/>
            <p:nvPr/>
          </p:nvSpPr>
          <p:spPr>
            <a:xfrm>
              <a:off x="1334086" y="5723169"/>
              <a:ext cx="3103327" cy="478354"/>
            </a:xfrm>
            <a:prstGeom prst="rect">
              <a:avLst/>
            </a:prstGeom>
            <a:ln w="3175">
              <a:solidFill>
                <a:srgbClr val="00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6" name="Rechteck 45"/>
            <p:cNvSpPr/>
            <p:nvPr/>
          </p:nvSpPr>
          <p:spPr>
            <a:xfrm>
              <a:off x="1334083" y="5047964"/>
              <a:ext cx="3103327" cy="478354"/>
            </a:xfrm>
            <a:prstGeom prst="rect">
              <a:avLst/>
            </a:prstGeom>
            <a:ln w="3175">
              <a:solidFill>
                <a:srgbClr val="00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5" name="Rechteck 44"/>
            <p:cNvSpPr/>
            <p:nvPr/>
          </p:nvSpPr>
          <p:spPr>
            <a:xfrm>
              <a:off x="1334083" y="4330496"/>
              <a:ext cx="3103327" cy="478354"/>
            </a:xfrm>
            <a:prstGeom prst="rect">
              <a:avLst/>
            </a:prstGeom>
            <a:ln w="3175">
              <a:solidFill>
                <a:srgbClr val="00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0" name="Rechteck 39"/>
            <p:cNvSpPr/>
            <p:nvPr/>
          </p:nvSpPr>
          <p:spPr>
            <a:xfrm>
              <a:off x="1334083" y="3598960"/>
              <a:ext cx="3103327" cy="478354"/>
            </a:xfrm>
            <a:prstGeom prst="rect">
              <a:avLst/>
            </a:prstGeom>
            <a:ln w="3175">
              <a:solidFill>
                <a:srgbClr val="00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6" name="Rechteck 35"/>
            <p:cNvSpPr/>
            <p:nvPr/>
          </p:nvSpPr>
          <p:spPr>
            <a:xfrm>
              <a:off x="1348151" y="2895560"/>
              <a:ext cx="3103327" cy="478354"/>
            </a:xfrm>
            <a:prstGeom prst="rect">
              <a:avLst/>
            </a:prstGeom>
            <a:ln w="3175">
              <a:solidFill>
                <a:srgbClr val="00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67" name="Gruppieren 66"/>
            <p:cNvGrpSpPr/>
            <p:nvPr/>
          </p:nvGrpSpPr>
          <p:grpSpPr>
            <a:xfrm>
              <a:off x="1139503" y="2151629"/>
              <a:ext cx="6263597" cy="3984137"/>
              <a:chOff x="1139503" y="2151629"/>
              <a:chExt cx="6263597" cy="3984137"/>
            </a:xfrm>
          </p:grpSpPr>
          <p:grpSp>
            <p:nvGrpSpPr>
              <p:cNvPr id="7" name="Gruppieren 6"/>
              <p:cNvGrpSpPr/>
              <p:nvPr/>
            </p:nvGrpSpPr>
            <p:grpSpPr>
              <a:xfrm>
                <a:off x="1252052" y="2151629"/>
                <a:ext cx="3291840" cy="1862257"/>
                <a:chOff x="403326" y="2838404"/>
                <a:chExt cx="3396165" cy="1892308"/>
              </a:xfrm>
            </p:grpSpPr>
            <p:sp>
              <p:nvSpPr>
                <p:cNvPr id="10" name="Rechteck 9"/>
                <p:cNvSpPr/>
                <p:nvPr/>
              </p:nvSpPr>
              <p:spPr>
                <a:xfrm>
                  <a:off x="490380" y="2867680"/>
                  <a:ext cx="3201678" cy="486073"/>
                </a:xfrm>
                <a:prstGeom prst="rect">
                  <a:avLst/>
                </a:prstGeom>
                <a:ln w="3175">
                  <a:solidFill>
                    <a:srgbClr val="000000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" name="Textfeld 10"/>
                <p:cNvSpPr txBox="1"/>
                <p:nvPr/>
              </p:nvSpPr>
              <p:spPr>
                <a:xfrm>
                  <a:off x="611798" y="3670573"/>
                  <a:ext cx="3102073" cy="34401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de-DE" sz="1600" dirty="0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Wahl dieses Hotels war richtig</a:t>
                  </a:r>
                  <a:endParaRPr lang="de-DE" sz="1600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" name="Textfeld 11"/>
                <p:cNvSpPr txBox="1"/>
                <p:nvPr/>
              </p:nvSpPr>
              <p:spPr>
                <a:xfrm>
                  <a:off x="613993" y="4386695"/>
                  <a:ext cx="3071742" cy="34401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de-DE" sz="1600" dirty="0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Erwartungen erfüllt</a:t>
                  </a:r>
                  <a:endParaRPr lang="de-DE" sz="1600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" name="Textfeld 12"/>
                <p:cNvSpPr txBox="1"/>
                <p:nvPr/>
              </p:nvSpPr>
              <p:spPr>
                <a:xfrm>
                  <a:off x="403326" y="2838404"/>
                  <a:ext cx="3396165" cy="59421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de-DE" sz="1600" dirty="0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Entscheidung für dieses Hotel war weise</a:t>
                  </a:r>
                  <a:endParaRPr lang="de-DE" sz="1600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4" name="Gruppieren 13"/>
              <p:cNvGrpSpPr/>
              <p:nvPr/>
            </p:nvGrpSpPr>
            <p:grpSpPr>
              <a:xfrm>
                <a:off x="4451740" y="2406693"/>
                <a:ext cx="2199564" cy="1444308"/>
                <a:chOff x="3241892" y="4770117"/>
                <a:chExt cx="2199564" cy="1444308"/>
              </a:xfrm>
            </p:grpSpPr>
            <p:sp>
              <p:nvSpPr>
                <p:cNvPr id="15" name="Ellipse 14"/>
                <p:cNvSpPr/>
                <p:nvPr/>
              </p:nvSpPr>
              <p:spPr>
                <a:xfrm>
                  <a:off x="3869820" y="5055129"/>
                  <a:ext cx="1571636" cy="928694"/>
                </a:xfrm>
                <a:prstGeom prst="ellipse">
                  <a:avLst/>
                </a:prstGeom>
                <a:ln w="3175">
                  <a:solidFill>
                    <a:srgbClr val="000000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cxnSp>
              <p:nvCxnSpPr>
                <p:cNvPr id="16" name="Gerade Verbindung mit Pfeil 15"/>
                <p:cNvCxnSpPr/>
                <p:nvPr/>
              </p:nvCxnSpPr>
              <p:spPr>
                <a:xfrm rot="10800000">
                  <a:off x="3241892" y="4770117"/>
                  <a:ext cx="627928" cy="749359"/>
                </a:xfrm>
                <a:prstGeom prst="straightConnector1">
                  <a:avLst/>
                </a:prstGeom>
                <a:ln w="3175">
                  <a:solidFill>
                    <a:srgbClr val="000000"/>
                  </a:solidFill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Gerade Verbindung mit Pfeil 16"/>
                <p:cNvCxnSpPr/>
                <p:nvPr/>
              </p:nvCxnSpPr>
              <p:spPr>
                <a:xfrm rot="10800000" flipV="1">
                  <a:off x="3251264" y="5519476"/>
                  <a:ext cx="618556" cy="694949"/>
                </a:xfrm>
                <a:prstGeom prst="straightConnector1">
                  <a:avLst/>
                </a:prstGeom>
                <a:ln w="3175">
                  <a:solidFill>
                    <a:srgbClr val="000000"/>
                  </a:solidFill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Gerade Verbindung mit Pfeil 17"/>
                <p:cNvCxnSpPr/>
                <p:nvPr/>
              </p:nvCxnSpPr>
              <p:spPr>
                <a:xfrm rot="10800000">
                  <a:off x="3254276" y="5500468"/>
                  <a:ext cx="629612" cy="4941"/>
                </a:xfrm>
                <a:prstGeom prst="straightConnector1">
                  <a:avLst/>
                </a:prstGeom>
                <a:ln w="3175">
                  <a:solidFill>
                    <a:srgbClr val="000000"/>
                  </a:solidFill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9" name="Textfeld 18"/>
                <p:cNvSpPr txBox="1"/>
                <p:nvPr/>
              </p:nvSpPr>
              <p:spPr>
                <a:xfrm>
                  <a:off x="3900876" y="5212072"/>
                  <a:ext cx="147638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de-DE" sz="1600" dirty="0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Zufriedenheit mit dem Hotel</a:t>
                  </a:r>
                  <a:endParaRPr lang="de-DE" sz="1600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35" name="Gruppieren 34"/>
              <p:cNvGrpSpPr/>
              <p:nvPr/>
            </p:nvGrpSpPr>
            <p:grpSpPr>
              <a:xfrm>
                <a:off x="4449392" y="4528613"/>
                <a:ext cx="641996" cy="1444308"/>
                <a:chOff x="3241892" y="4770117"/>
                <a:chExt cx="641996" cy="1444308"/>
              </a:xfrm>
            </p:grpSpPr>
            <p:cxnSp>
              <p:nvCxnSpPr>
                <p:cNvPr id="37" name="Gerade Verbindung mit Pfeil 36"/>
                <p:cNvCxnSpPr/>
                <p:nvPr/>
              </p:nvCxnSpPr>
              <p:spPr>
                <a:xfrm rot="10800000">
                  <a:off x="3241892" y="4770117"/>
                  <a:ext cx="627928" cy="749359"/>
                </a:xfrm>
                <a:prstGeom prst="straightConnector1">
                  <a:avLst/>
                </a:prstGeom>
                <a:ln w="3175">
                  <a:solidFill>
                    <a:srgbClr val="000000"/>
                  </a:solidFill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Gerade Verbindung mit Pfeil 37"/>
                <p:cNvCxnSpPr/>
                <p:nvPr/>
              </p:nvCxnSpPr>
              <p:spPr>
                <a:xfrm rot="10800000" flipV="1">
                  <a:off x="3251264" y="5519476"/>
                  <a:ext cx="618556" cy="694949"/>
                </a:xfrm>
                <a:prstGeom prst="straightConnector1">
                  <a:avLst/>
                </a:prstGeom>
                <a:ln w="3175">
                  <a:solidFill>
                    <a:srgbClr val="000000"/>
                  </a:solidFill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Gerade Verbindung mit Pfeil 38"/>
                <p:cNvCxnSpPr/>
                <p:nvPr/>
              </p:nvCxnSpPr>
              <p:spPr>
                <a:xfrm rot="10800000">
                  <a:off x="3254276" y="5500468"/>
                  <a:ext cx="629612" cy="4941"/>
                </a:xfrm>
                <a:prstGeom prst="straightConnector1">
                  <a:avLst/>
                </a:prstGeom>
                <a:ln w="3175">
                  <a:solidFill>
                    <a:srgbClr val="000000"/>
                  </a:solidFill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1" name="Ellipse 40"/>
              <p:cNvSpPr/>
              <p:nvPr/>
            </p:nvSpPr>
            <p:spPr>
              <a:xfrm>
                <a:off x="5077322" y="4813606"/>
                <a:ext cx="1571636" cy="928694"/>
              </a:xfrm>
              <a:prstGeom prst="ellipse">
                <a:avLst/>
              </a:prstGeom>
              <a:ln w="3175">
                <a:solidFill>
                  <a:srgbClr val="00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6" name="Textfeld 25"/>
              <p:cNvSpPr txBox="1"/>
              <p:nvPr/>
            </p:nvSpPr>
            <p:spPr>
              <a:xfrm>
                <a:off x="4895889" y="5084995"/>
                <a:ext cx="192728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600" dirty="0" smtClean="0">
                    <a:solidFill>
                      <a:srgbClr val="000000"/>
                    </a:solidFill>
                  </a:rPr>
                  <a:t>Kundenbindung</a:t>
                </a:r>
                <a:endParaRPr lang="de-DE" sz="16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" name="Textfeld 41"/>
              <p:cNvSpPr txBox="1"/>
              <p:nvPr/>
            </p:nvSpPr>
            <p:spPr>
              <a:xfrm>
                <a:off x="1139503" y="4273502"/>
                <a:ext cx="348645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600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Wunsch nach langfristiger Beziehung</a:t>
                </a:r>
                <a:endParaRPr lang="de-DE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" name="Textfeld 42"/>
              <p:cNvSpPr txBox="1"/>
              <p:nvPr/>
            </p:nvSpPr>
            <p:spPr>
              <a:xfrm>
                <a:off x="1308320" y="5008058"/>
                <a:ext cx="326278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600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Planung des nächsten</a:t>
                </a:r>
              </a:p>
              <a:p>
                <a:pPr algn="ctr"/>
                <a:r>
                  <a:rPr lang="de-DE" sz="1600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 Aufenthalts</a:t>
                </a:r>
                <a:endParaRPr lang="de-DE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4" name="Textfeld 43"/>
              <p:cNvSpPr txBox="1"/>
              <p:nvPr/>
            </p:nvSpPr>
            <p:spPr>
              <a:xfrm>
                <a:off x="1467971" y="5797212"/>
                <a:ext cx="297738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600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längere Besuche</a:t>
                </a:r>
                <a:endParaRPr lang="de-DE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3" name="Bogen 62"/>
              <p:cNvSpPr/>
              <p:nvPr/>
            </p:nvSpPr>
            <p:spPr>
              <a:xfrm rot="21480000">
                <a:off x="5927100" y="2991563"/>
                <a:ext cx="1476000" cy="2340000"/>
              </a:xfrm>
              <a:prstGeom prst="arc">
                <a:avLst>
                  <a:gd name="adj1" fmla="val 16230743"/>
                  <a:gd name="adj2" fmla="val 5497596"/>
                </a:avLst>
              </a:prstGeom>
              <a:ln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4" name="Gleichschenkliges Dreieck 63"/>
              <p:cNvSpPr/>
              <p:nvPr/>
            </p:nvSpPr>
            <p:spPr>
              <a:xfrm rot="16200000">
                <a:off x="6569635" y="2982347"/>
                <a:ext cx="182880" cy="70339"/>
              </a:xfrm>
              <a:prstGeom prst="triangle">
                <a:avLst/>
              </a:prstGeom>
              <a:solidFill>
                <a:schemeClr val="bg2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5" name="Gleichschenkliges Dreieck 64"/>
              <p:cNvSpPr/>
              <p:nvPr/>
            </p:nvSpPr>
            <p:spPr>
              <a:xfrm rot="16200000">
                <a:off x="6609494" y="5301177"/>
                <a:ext cx="182880" cy="70339"/>
              </a:xfrm>
              <a:prstGeom prst="triangle">
                <a:avLst/>
              </a:prstGeom>
              <a:solidFill>
                <a:schemeClr val="bg2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sp>
        <p:nvSpPr>
          <p:cNvPr id="50" name="Fußzeilenplatzhalter 3"/>
          <p:cNvSpPr>
            <a:spLocks noGrp="1"/>
          </p:cNvSpPr>
          <p:nvPr>
            <p:ph type="ftr" sz="quarter" idx="10"/>
          </p:nvPr>
        </p:nvSpPr>
        <p:spPr bwMode="auto">
          <a:xfrm>
            <a:off x="2047875" y="6372225"/>
            <a:ext cx="6791325" cy="296863"/>
          </a:xfrm>
          <a:noFill/>
        </p:spPr>
        <p:txBody>
          <a:bodyPr/>
          <a:lstStyle/>
          <a:p>
            <a:r>
              <a:rPr dirty="0" smtClean="0"/>
              <a:t>| </a:t>
            </a:r>
            <a:r>
              <a:rPr lang="de-DE" dirty="0" smtClean="0"/>
              <a:t>Sommersemester 2015</a:t>
            </a:r>
            <a:r>
              <a:rPr dirty="0" smtClean="0"/>
              <a:t> | Vanessa Pfegfeidel | </a:t>
            </a:r>
            <a:r>
              <a:rPr dirty="0" smtClean="0"/>
              <a:t>01</a:t>
            </a:r>
            <a:r>
              <a:rPr lang="de-DE" dirty="0" smtClean="0"/>
              <a:t>.07.2015</a:t>
            </a:r>
            <a:r>
              <a:rPr dirty="0" smtClean="0"/>
              <a:t> </a:t>
            </a:r>
            <a:r>
              <a:rPr dirty="0" smtClean="0"/>
              <a:t>| Folie </a:t>
            </a:r>
            <a:fld id="{D381CC1A-1512-4969-9C74-9FC61BD7031B}" type="slidenum">
              <a:rPr smtClean="0"/>
              <a:pPr/>
              <a:t>11</a:t>
            </a:fld>
            <a:r>
              <a:rPr dirty="0" smtClean="0"/>
              <a:t> |</a:t>
            </a:r>
          </a:p>
          <a:p>
            <a:endParaRPr dirty="0" smtClean="0"/>
          </a:p>
          <a:p>
            <a:endParaRPr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1800" i="1" dirty="0" smtClean="0">
                <a:solidFill>
                  <a:srgbClr val="000000"/>
                </a:solidFill>
              </a:rPr>
              <a:t>Prüfung der </a:t>
            </a:r>
            <a:r>
              <a:rPr lang="de-DE" sz="1800" i="1" dirty="0" err="1" smtClean="0">
                <a:solidFill>
                  <a:srgbClr val="000000"/>
                </a:solidFill>
              </a:rPr>
              <a:t>Messmodelle</a:t>
            </a:r>
            <a:r>
              <a:rPr lang="de-DE" sz="1800" i="1" dirty="0" smtClean="0">
                <a:solidFill>
                  <a:srgbClr val="000000"/>
                </a:solidFill>
              </a:rPr>
              <a:t> auf Reliabilität und Validität 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1800" i="1" dirty="0" smtClean="0">
                <a:solidFill>
                  <a:srgbClr val="000000"/>
                </a:solidFill>
              </a:rPr>
              <a:t>(Gütekriterien der 2. Ordnung)</a:t>
            </a:r>
            <a:endParaRPr lang="de-DE" sz="1800" b="1" i="1" dirty="0" smtClean="0">
              <a:solidFill>
                <a:srgbClr val="000000"/>
              </a:solidFill>
            </a:endParaRPr>
          </a:p>
          <a:p>
            <a:pPr marL="365125" indent="-365125">
              <a:buNone/>
            </a:pPr>
            <a:r>
              <a:rPr lang="de-DE" sz="1800" b="1" dirty="0" smtClean="0">
                <a:solidFill>
                  <a:srgbClr val="000000"/>
                </a:solidFill>
              </a:rPr>
              <a:t>Reliabilitätsprüfung</a:t>
            </a:r>
          </a:p>
          <a:p>
            <a:pPr marL="365125" indent="-365125">
              <a:buAutoNum type="arabicPeriod"/>
            </a:pPr>
            <a:r>
              <a:rPr lang="de-DE" sz="1800" i="1" dirty="0" smtClean="0">
                <a:solidFill>
                  <a:srgbClr val="000000"/>
                </a:solidFill>
              </a:rPr>
              <a:t>Prüfung auf Indikatorebene</a:t>
            </a:r>
          </a:p>
          <a:p>
            <a:pPr marL="717550" indent="-365125">
              <a:buFont typeface="Wingdings" pitchFamily="2" charset="2"/>
              <a:buChar char="§"/>
            </a:pPr>
            <a:r>
              <a:rPr lang="de-DE" sz="1800" dirty="0" smtClean="0">
                <a:solidFill>
                  <a:srgbClr val="000000"/>
                </a:solidFill>
              </a:rPr>
              <a:t>t-Wert (C.R.) &gt; 1,96</a:t>
            </a:r>
          </a:p>
          <a:p>
            <a:pPr marL="717550" indent="0">
              <a:buNone/>
            </a:pPr>
            <a:r>
              <a:rPr lang="de-DE" sz="1400" dirty="0" smtClean="0">
                <a:solidFill>
                  <a:srgbClr val="000000"/>
                </a:solidFill>
              </a:rPr>
              <a:t>t-Test prüft die Nullhypothese, dass die Werte sich nicht signifikant von Null unterscheiden </a:t>
            </a:r>
            <a:r>
              <a:rPr lang="de-DE" sz="1400" dirty="0" smtClean="0">
                <a:solidFill>
                  <a:srgbClr val="000000"/>
                </a:solidFill>
                <a:sym typeface="Wingdings" pitchFamily="2" charset="2"/>
              </a:rPr>
              <a:t> liegt der Wert über 1,96, dann kann die Nullhypothese mit einer </a:t>
            </a:r>
            <a:r>
              <a:rPr lang="de-DE" sz="1400" dirty="0" err="1" smtClean="0">
                <a:solidFill>
                  <a:srgbClr val="000000"/>
                </a:solidFill>
                <a:sym typeface="Wingdings" pitchFamily="2" charset="2"/>
              </a:rPr>
              <a:t>Irrtumswahrscheinlichkeit</a:t>
            </a:r>
            <a:r>
              <a:rPr lang="de-DE" sz="1400" dirty="0" smtClean="0">
                <a:solidFill>
                  <a:srgbClr val="000000"/>
                </a:solidFill>
                <a:sym typeface="Wingdings" pitchFamily="2" charset="2"/>
              </a:rPr>
              <a:t> von 5% verworfen werden, so dass die Parameter einen gewichtigen Beitrag zur Bildung der Modellstruktur leisten</a:t>
            </a:r>
          </a:p>
          <a:p>
            <a:pPr marL="717550" indent="0">
              <a:buNone/>
            </a:pPr>
            <a:r>
              <a:rPr lang="de-DE" sz="1400" dirty="0" smtClean="0">
                <a:solidFill>
                  <a:srgbClr val="000000"/>
                </a:solidFill>
                <a:sym typeface="Wingdings" pitchFamily="2" charset="2"/>
              </a:rPr>
              <a:t>p-Wert: Wahrscheinlichkeit eines zweiseitigen Tests, dass der Parameter sich in der Grundgesamtheit von Null unterscheidet  p &lt; 0,001 (***), dann ist der Parameter mit einer </a:t>
            </a:r>
            <a:r>
              <a:rPr lang="de-DE" sz="1400" dirty="0" err="1" smtClean="0">
                <a:solidFill>
                  <a:srgbClr val="000000"/>
                </a:solidFill>
                <a:sym typeface="Wingdings" pitchFamily="2" charset="2"/>
              </a:rPr>
              <a:t>Irrtumswahrscheinlichkeit</a:t>
            </a:r>
            <a:r>
              <a:rPr lang="de-DE" sz="1400" dirty="0" smtClean="0">
                <a:solidFill>
                  <a:srgbClr val="000000"/>
                </a:solidFill>
                <a:sym typeface="Wingdings" pitchFamily="2" charset="2"/>
              </a:rPr>
              <a:t> von 0,001 signifikant von Null verschieden</a:t>
            </a:r>
            <a:endParaRPr lang="de-DE" sz="1400" dirty="0" smtClean="0">
              <a:solidFill>
                <a:srgbClr val="000000"/>
              </a:solidFill>
            </a:endParaRPr>
          </a:p>
          <a:p>
            <a:pPr marL="717550" indent="-365125">
              <a:buFont typeface="Wingdings" pitchFamily="2" charset="2"/>
              <a:buChar char="§"/>
            </a:pPr>
            <a:r>
              <a:rPr lang="de-DE" sz="1800" dirty="0" smtClean="0">
                <a:solidFill>
                  <a:srgbClr val="000000"/>
                </a:solidFill>
              </a:rPr>
              <a:t>Indikatorreliabilität (quadrierte standardisierte </a:t>
            </a:r>
            <a:r>
              <a:rPr lang="de-DE" sz="1800" dirty="0" err="1" smtClean="0">
                <a:solidFill>
                  <a:srgbClr val="000000"/>
                </a:solidFill>
              </a:rPr>
              <a:t>Faktorladung</a:t>
            </a:r>
            <a:r>
              <a:rPr lang="de-DE" sz="1800" dirty="0" smtClean="0">
                <a:solidFill>
                  <a:srgbClr val="000000"/>
                </a:solidFill>
              </a:rPr>
              <a:t>): Anteil der Varianz eines Indikators, der durch das Konstrukt erklärt wird (</a:t>
            </a:r>
            <a:r>
              <a:rPr lang="de-DE" sz="1800" i="1" dirty="0" err="1" smtClean="0">
                <a:solidFill>
                  <a:srgbClr val="000000"/>
                </a:solidFill>
              </a:rPr>
              <a:t>squared</a:t>
            </a:r>
            <a:r>
              <a:rPr lang="de-DE" sz="1800" i="1" dirty="0" smtClean="0">
                <a:solidFill>
                  <a:srgbClr val="000000"/>
                </a:solidFill>
              </a:rPr>
              <a:t> multiple </a:t>
            </a:r>
            <a:r>
              <a:rPr lang="de-DE" sz="1800" i="1" dirty="0" err="1" smtClean="0">
                <a:solidFill>
                  <a:srgbClr val="000000"/>
                </a:solidFill>
              </a:rPr>
              <a:t>correlations</a:t>
            </a:r>
            <a:r>
              <a:rPr lang="de-DE" sz="1800" dirty="0" smtClean="0">
                <a:solidFill>
                  <a:srgbClr val="000000"/>
                </a:solidFill>
              </a:rPr>
              <a:t>)     0,4</a:t>
            </a:r>
          </a:p>
        </p:txBody>
      </p:sp>
      <p:sp>
        <p:nvSpPr>
          <p:cNvPr id="5" name="Titel 2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de-DE" dirty="0" smtClean="0"/>
              <a:t>2. </a:t>
            </a:r>
            <a:r>
              <a:rPr lang="de-DE" dirty="0" err="1" smtClean="0"/>
              <a:t>Konfirmatorische</a:t>
            </a:r>
            <a:r>
              <a:rPr lang="de-DE" dirty="0" smtClean="0"/>
              <a:t> Faktorenanalyse</a:t>
            </a:r>
            <a:br>
              <a:rPr lang="de-DE" dirty="0" smtClean="0"/>
            </a:br>
            <a:r>
              <a:rPr lang="de-DE" sz="1800" dirty="0" smtClean="0"/>
              <a:t>- Prüfung der </a:t>
            </a:r>
            <a:r>
              <a:rPr lang="de-DE" sz="1800" dirty="0" err="1" smtClean="0"/>
              <a:t>Messmodelle</a:t>
            </a:r>
            <a:r>
              <a:rPr lang="de-DE" sz="1800" dirty="0" smtClean="0"/>
              <a:t> -</a:t>
            </a:r>
            <a:endParaRPr lang="de-DE" sz="1800" dirty="0" smtClean="0">
              <a:latin typeface="Arial Black" pitchFamily="34" charset="0"/>
            </a:endParaRPr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3476599" y="5742764"/>
          <a:ext cx="1397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3" imgW="139579" imgH="164957" progId="Equation.DSMT4">
                  <p:embed/>
                </p:oleObj>
              </mc:Choice>
              <mc:Fallback>
                <p:oleObj name="Equation" r:id="rId3" imgW="139579" imgH="164957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6599" y="5742764"/>
                        <a:ext cx="1397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ußzeilenplatzhalter 3"/>
          <p:cNvSpPr>
            <a:spLocks noGrp="1"/>
          </p:cNvSpPr>
          <p:nvPr>
            <p:ph type="ftr" sz="quarter" idx="10"/>
          </p:nvPr>
        </p:nvSpPr>
        <p:spPr bwMode="auto">
          <a:xfrm>
            <a:off x="2047875" y="6372225"/>
            <a:ext cx="6791325" cy="296863"/>
          </a:xfrm>
          <a:noFill/>
        </p:spPr>
        <p:txBody>
          <a:bodyPr/>
          <a:lstStyle/>
          <a:p>
            <a:r>
              <a:rPr dirty="0" smtClean="0"/>
              <a:t>| </a:t>
            </a:r>
            <a:r>
              <a:rPr lang="de-DE" dirty="0" smtClean="0"/>
              <a:t>Sommersemester 2015</a:t>
            </a:r>
            <a:r>
              <a:rPr dirty="0" smtClean="0"/>
              <a:t> | Vanessa Pfegfeidel | </a:t>
            </a:r>
            <a:r>
              <a:rPr dirty="0" smtClean="0"/>
              <a:t>01</a:t>
            </a:r>
            <a:r>
              <a:rPr lang="de-DE" dirty="0" smtClean="0"/>
              <a:t>.07.2015</a:t>
            </a:r>
            <a:r>
              <a:rPr dirty="0" smtClean="0"/>
              <a:t> </a:t>
            </a:r>
            <a:r>
              <a:rPr dirty="0" smtClean="0"/>
              <a:t>| Folie </a:t>
            </a:r>
            <a:fld id="{D381CC1A-1512-4969-9C74-9FC61BD7031B}" type="slidenum">
              <a:rPr smtClean="0"/>
              <a:pPr/>
              <a:t>12</a:t>
            </a:fld>
            <a:r>
              <a:rPr dirty="0" smtClean="0"/>
              <a:t> |</a:t>
            </a:r>
          </a:p>
          <a:p>
            <a:endParaRPr dirty="0" smtClean="0"/>
          </a:p>
          <a:p>
            <a:endParaRPr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5" indent="-365125">
              <a:buNone/>
            </a:pPr>
            <a:r>
              <a:rPr lang="de-DE" sz="1800" i="1" dirty="0" smtClean="0">
                <a:solidFill>
                  <a:srgbClr val="000000"/>
                </a:solidFill>
              </a:rPr>
              <a:t>2.	Prüfung auf </a:t>
            </a:r>
            <a:r>
              <a:rPr lang="de-DE" sz="1800" i="1" dirty="0" err="1" smtClean="0">
                <a:solidFill>
                  <a:srgbClr val="000000"/>
                </a:solidFill>
              </a:rPr>
              <a:t>Konstruktebene</a:t>
            </a:r>
            <a:endParaRPr lang="de-DE" sz="1800" i="1" dirty="0" smtClean="0">
              <a:solidFill>
                <a:srgbClr val="000000"/>
              </a:solidFill>
            </a:endParaRPr>
          </a:p>
          <a:p>
            <a:pPr marL="717550" indent="-365125">
              <a:buFont typeface="Wingdings" pitchFamily="2" charset="2"/>
              <a:buChar char="§"/>
            </a:pPr>
            <a:r>
              <a:rPr lang="de-DE" sz="1800" dirty="0" err="1" smtClean="0">
                <a:solidFill>
                  <a:srgbClr val="000000"/>
                </a:solidFill>
              </a:rPr>
              <a:t>Faktorreliabilität</a:t>
            </a:r>
            <a:r>
              <a:rPr lang="de-DE" sz="1800" dirty="0" smtClean="0">
                <a:solidFill>
                  <a:srgbClr val="000000"/>
                </a:solidFill>
              </a:rPr>
              <a:t>: wie gut wird ein Konstrukt durch alle ihm zugeordneten Indikatoren gemeinsam erklärt</a:t>
            </a:r>
          </a:p>
          <a:p>
            <a:pPr marL="717550" indent="-365125">
              <a:buFont typeface="Wingdings" pitchFamily="2" charset="2"/>
              <a:buChar char="§"/>
            </a:pPr>
            <a:endParaRPr lang="de-DE" sz="1800" dirty="0" smtClean="0">
              <a:solidFill>
                <a:srgbClr val="000000"/>
              </a:solidFill>
            </a:endParaRPr>
          </a:p>
          <a:p>
            <a:pPr marL="717550" indent="-365125">
              <a:buFont typeface="Wingdings" pitchFamily="2" charset="2"/>
              <a:buChar char="§"/>
            </a:pPr>
            <a:endParaRPr lang="de-DE" sz="1800" dirty="0" smtClean="0">
              <a:solidFill>
                <a:srgbClr val="000000"/>
              </a:solidFill>
            </a:endParaRPr>
          </a:p>
          <a:p>
            <a:pPr marL="717550" indent="-365125">
              <a:buFont typeface="Wingdings" pitchFamily="2" charset="2"/>
              <a:buChar char="§"/>
            </a:pPr>
            <a:r>
              <a:rPr lang="de-DE" sz="1800" dirty="0" smtClean="0">
                <a:solidFill>
                  <a:srgbClr val="000000"/>
                </a:solidFill>
              </a:rPr>
              <a:t>DEV: durchschnittlicher Anteil der Varianz des </a:t>
            </a:r>
            <a:r>
              <a:rPr lang="de-DE" sz="1800" dirty="0" err="1" smtClean="0">
                <a:solidFill>
                  <a:srgbClr val="000000"/>
                </a:solidFill>
              </a:rPr>
              <a:t>Konstruktes</a:t>
            </a:r>
            <a:r>
              <a:rPr lang="de-DE" sz="1800" dirty="0" smtClean="0">
                <a:solidFill>
                  <a:srgbClr val="000000"/>
                </a:solidFill>
              </a:rPr>
              <a:t> der durch die Indikatoren erklärt wird</a:t>
            </a:r>
          </a:p>
          <a:p>
            <a:pPr marL="717550" indent="-365125">
              <a:buFont typeface="Wingdings" pitchFamily="2" charset="2"/>
              <a:buChar char="§"/>
            </a:pPr>
            <a:endParaRPr lang="de-DE" sz="1800" dirty="0" smtClean="0">
              <a:solidFill>
                <a:srgbClr val="000000"/>
              </a:solidFill>
            </a:endParaRPr>
          </a:p>
        </p:txBody>
      </p:sp>
      <p:sp>
        <p:nvSpPr>
          <p:cNvPr id="5" name="Titel 2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de-DE" dirty="0" smtClean="0"/>
              <a:t>2. </a:t>
            </a:r>
            <a:r>
              <a:rPr lang="de-DE" dirty="0" err="1" smtClean="0"/>
              <a:t>Konfirmatorische</a:t>
            </a:r>
            <a:r>
              <a:rPr lang="de-DE" dirty="0" smtClean="0"/>
              <a:t> Faktorenanalyse</a:t>
            </a:r>
            <a:br>
              <a:rPr lang="de-DE" dirty="0" smtClean="0"/>
            </a:br>
            <a:r>
              <a:rPr lang="de-DE" sz="1800" dirty="0" smtClean="0"/>
              <a:t>- Prüfung der </a:t>
            </a:r>
            <a:r>
              <a:rPr lang="de-DE" sz="1800" dirty="0" err="1" smtClean="0"/>
              <a:t>Messmodelle</a:t>
            </a:r>
            <a:r>
              <a:rPr lang="de-DE" sz="1800" dirty="0" smtClean="0"/>
              <a:t> -</a:t>
            </a:r>
            <a:endParaRPr lang="de-DE" sz="1800" dirty="0" smtClean="0">
              <a:latin typeface="Arial Black" pitchFamily="34" charset="0"/>
            </a:endParaRPr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1259817" y="2689225"/>
          <a:ext cx="23495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3" imgW="2349500" imgH="673100" progId="Equation.DSMT4">
                  <p:embed/>
                </p:oleObj>
              </mc:Choice>
              <mc:Fallback>
                <p:oleObj name="Equation" r:id="rId3" imgW="2349500" imgH="6731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817" y="2689225"/>
                        <a:ext cx="23495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1265508" y="4191000"/>
          <a:ext cx="25654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5" imgW="2565400" imgH="622300" progId="Equation.DSMT4">
                  <p:embed/>
                </p:oleObj>
              </mc:Choice>
              <mc:Fallback>
                <p:oleObj name="Equation" r:id="rId5" imgW="2565400" imgH="6223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5508" y="4191000"/>
                        <a:ext cx="25654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Fußzeilenplatzhalter 3"/>
          <p:cNvSpPr>
            <a:spLocks noGrp="1"/>
          </p:cNvSpPr>
          <p:nvPr>
            <p:ph type="ftr" sz="quarter" idx="10"/>
          </p:nvPr>
        </p:nvSpPr>
        <p:spPr bwMode="auto">
          <a:xfrm>
            <a:off x="2047875" y="6372225"/>
            <a:ext cx="6791325" cy="296863"/>
          </a:xfrm>
          <a:noFill/>
        </p:spPr>
        <p:txBody>
          <a:bodyPr/>
          <a:lstStyle/>
          <a:p>
            <a:r>
              <a:rPr dirty="0" smtClean="0"/>
              <a:t>| </a:t>
            </a:r>
            <a:r>
              <a:rPr lang="de-DE" dirty="0" smtClean="0"/>
              <a:t>Sommersemester 2015</a:t>
            </a:r>
            <a:r>
              <a:rPr dirty="0" smtClean="0"/>
              <a:t> | Vanessa Pfegfeidel | </a:t>
            </a:r>
            <a:r>
              <a:rPr dirty="0" smtClean="0"/>
              <a:t>01</a:t>
            </a:r>
            <a:r>
              <a:rPr lang="de-DE" dirty="0" smtClean="0"/>
              <a:t>.07.2015</a:t>
            </a:r>
            <a:r>
              <a:rPr dirty="0" smtClean="0"/>
              <a:t> </a:t>
            </a:r>
            <a:r>
              <a:rPr dirty="0" smtClean="0"/>
              <a:t>| Folie </a:t>
            </a:r>
            <a:fld id="{D381CC1A-1512-4969-9C74-9FC61BD7031B}" type="slidenum">
              <a:rPr smtClean="0"/>
              <a:pPr/>
              <a:t>13</a:t>
            </a:fld>
            <a:r>
              <a:rPr dirty="0" smtClean="0"/>
              <a:t> |</a:t>
            </a:r>
          </a:p>
          <a:p>
            <a:endParaRPr dirty="0" smtClean="0"/>
          </a:p>
          <a:p>
            <a:endParaRPr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5" indent="-365125">
              <a:buNone/>
            </a:pPr>
            <a:r>
              <a:rPr lang="de-DE" sz="1800" b="1" dirty="0" err="1" smtClean="0">
                <a:solidFill>
                  <a:srgbClr val="000000"/>
                </a:solidFill>
              </a:rPr>
              <a:t>Validitätsprüfung</a:t>
            </a:r>
            <a:endParaRPr lang="de-DE" sz="1800" b="1" dirty="0" smtClean="0">
              <a:solidFill>
                <a:srgbClr val="000000"/>
              </a:solidFill>
            </a:endParaRPr>
          </a:p>
          <a:p>
            <a:pPr marL="365125" indent="-365125">
              <a:buAutoNum type="arabicPeriod"/>
            </a:pPr>
            <a:r>
              <a:rPr lang="de-DE" sz="1800" i="1" dirty="0" smtClean="0">
                <a:solidFill>
                  <a:schemeClr val="bg1">
                    <a:lumMod val="50000"/>
                  </a:schemeClr>
                </a:solidFill>
              </a:rPr>
              <a:t>Inhaltsvalidität: </a:t>
            </a:r>
            <a:r>
              <a:rPr lang="de-DE" sz="1800" dirty="0" smtClean="0">
                <a:solidFill>
                  <a:schemeClr val="bg1">
                    <a:lumMod val="50000"/>
                  </a:schemeClr>
                </a:solidFill>
              </a:rPr>
              <a:t>Indikatoren müssen das Konstrukt inhaltlich repräsentieren</a:t>
            </a:r>
          </a:p>
          <a:p>
            <a:pPr marL="365125" indent="-365125">
              <a:buAutoNum type="arabicPeriod"/>
            </a:pPr>
            <a:r>
              <a:rPr lang="de-DE" sz="1800" i="1" dirty="0" err="1" smtClean="0">
                <a:solidFill>
                  <a:schemeClr val="bg1">
                    <a:lumMod val="50000"/>
                  </a:schemeClr>
                </a:solidFill>
              </a:rPr>
              <a:t>Kriteriumsvalidität</a:t>
            </a:r>
            <a:endParaRPr lang="de-DE" sz="1800" i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365125" indent="0">
              <a:buNone/>
            </a:pPr>
            <a:r>
              <a:rPr lang="de-DE" sz="1800" i="1" dirty="0" smtClean="0">
                <a:solidFill>
                  <a:schemeClr val="bg1">
                    <a:lumMod val="50000"/>
                  </a:schemeClr>
                </a:solidFill>
              </a:rPr>
              <a:t>Konkurrenzvalidität: </a:t>
            </a:r>
            <a:r>
              <a:rPr lang="de-DE" sz="1800" dirty="0" smtClean="0">
                <a:solidFill>
                  <a:schemeClr val="bg1">
                    <a:lumMod val="50000"/>
                  </a:schemeClr>
                </a:solidFill>
              </a:rPr>
              <a:t>Korrelation zwischen dem Konstrukt und einem zum gleichen Zeitpunkt gemessenen Außenkriterium</a:t>
            </a:r>
          </a:p>
          <a:p>
            <a:pPr marL="365125" indent="0">
              <a:buNone/>
            </a:pPr>
            <a:r>
              <a:rPr lang="de-DE" sz="1800" i="1" dirty="0" err="1" smtClean="0">
                <a:solidFill>
                  <a:schemeClr val="bg1">
                    <a:lumMod val="50000"/>
                  </a:schemeClr>
                </a:solidFill>
              </a:rPr>
              <a:t>Prognosevalidität</a:t>
            </a:r>
            <a:r>
              <a:rPr lang="de-DE" sz="1800" i="1" dirty="0" smtClean="0">
                <a:solidFill>
                  <a:schemeClr val="bg1">
                    <a:lumMod val="50000"/>
                  </a:schemeClr>
                </a:solidFill>
              </a:rPr>
              <a:t>:</a:t>
            </a:r>
            <a:r>
              <a:rPr lang="de-DE" sz="1800" dirty="0" smtClean="0">
                <a:solidFill>
                  <a:schemeClr val="bg1">
                    <a:lumMod val="50000"/>
                  </a:schemeClr>
                </a:solidFill>
              </a:rPr>
              <a:t> Korrelation zwischen dem Konstrukt und einem zu einem späteren Zeitpunkt gemessenen Außenkriterium</a:t>
            </a:r>
          </a:p>
        </p:txBody>
      </p:sp>
      <p:sp>
        <p:nvSpPr>
          <p:cNvPr id="5" name="Titel 2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de-DE" dirty="0" smtClean="0"/>
              <a:t>2. </a:t>
            </a:r>
            <a:r>
              <a:rPr lang="de-DE" dirty="0" err="1" smtClean="0"/>
              <a:t>Konfirmatorische</a:t>
            </a:r>
            <a:r>
              <a:rPr lang="de-DE" dirty="0" smtClean="0"/>
              <a:t> Faktorenanalyse</a:t>
            </a:r>
            <a:br>
              <a:rPr lang="de-DE" dirty="0" smtClean="0"/>
            </a:br>
            <a:r>
              <a:rPr lang="de-DE" sz="1800" dirty="0" smtClean="0"/>
              <a:t>- Prüfung der </a:t>
            </a:r>
            <a:r>
              <a:rPr lang="de-DE" sz="1800" dirty="0" err="1" smtClean="0"/>
              <a:t>Messmodelle</a:t>
            </a:r>
            <a:r>
              <a:rPr lang="de-DE" sz="1800" dirty="0" smtClean="0"/>
              <a:t> -</a:t>
            </a:r>
            <a:endParaRPr lang="de-DE" sz="1800" dirty="0" smtClean="0">
              <a:latin typeface="Arial Black" pitchFamily="34" charset="0"/>
            </a:endParaRPr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0"/>
          </p:nvPr>
        </p:nvSpPr>
        <p:spPr bwMode="auto">
          <a:xfrm>
            <a:off x="2047875" y="6372225"/>
            <a:ext cx="6791325" cy="296863"/>
          </a:xfrm>
          <a:noFill/>
        </p:spPr>
        <p:txBody>
          <a:bodyPr/>
          <a:lstStyle/>
          <a:p>
            <a:r>
              <a:rPr dirty="0" smtClean="0"/>
              <a:t>| </a:t>
            </a:r>
            <a:r>
              <a:rPr lang="de-DE" dirty="0" smtClean="0"/>
              <a:t>Sommersemester 2015</a:t>
            </a:r>
            <a:r>
              <a:rPr dirty="0" smtClean="0"/>
              <a:t> | Vanessa Pfegfeidel | </a:t>
            </a:r>
            <a:r>
              <a:rPr dirty="0" smtClean="0"/>
              <a:t>01</a:t>
            </a:r>
            <a:r>
              <a:rPr lang="de-DE" dirty="0" smtClean="0"/>
              <a:t>.07.2015</a:t>
            </a:r>
            <a:r>
              <a:rPr dirty="0" smtClean="0"/>
              <a:t> </a:t>
            </a:r>
            <a:r>
              <a:rPr dirty="0" smtClean="0"/>
              <a:t>| Folie </a:t>
            </a:r>
            <a:fld id="{D381CC1A-1512-4969-9C74-9FC61BD7031B}" type="slidenum">
              <a:rPr smtClean="0"/>
              <a:pPr/>
              <a:t>14</a:t>
            </a:fld>
            <a:r>
              <a:rPr dirty="0" smtClean="0"/>
              <a:t> |</a:t>
            </a:r>
          </a:p>
          <a:p>
            <a:endParaRPr dirty="0" smtClean="0"/>
          </a:p>
          <a:p>
            <a:endParaRPr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5" indent="-365125">
              <a:buNone/>
            </a:pPr>
            <a:r>
              <a:rPr lang="de-DE" sz="1800" i="1" dirty="0" smtClean="0">
                <a:solidFill>
                  <a:srgbClr val="000000"/>
                </a:solidFill>
              </a:rPr>
              <a:t>3.	</a:t>
            </a:r>
            <a:r>
              <a:rPr lang="de-DE" sz="1800" i="1" dirty="0" err="1" smtClean="0">
                <a:solidFill>
                  <a:srgbClr val="000000"/>
                </a:solidFill>
              </a:rPr>
              <a:t>Konstruktvalidität</a:t>
            </a:r>
            <a:endParaRPr lang="de-DE" sz="1800" i="1" dirty="0" smtClean="0">
              <a:solidFill>
                <a:srgbClr val="000000"/>
              </a:solidFill>
            </a:endParaRPr>
          </a:p>
          <a:p>
            <a:pPr marL="365125" indent="0">
              <a:buNone/>
            </a:pPr>
            <a:r>
              <a:rPr lang="de-DE" sz="1800" i="1" dirty="0" err="1" smtClean="0">
                <a:solidFill>
                  <a:schemeClr val="bg1">
                    <a:lumMod val="50000"/>
                  </a:schemeClr>
                </a:solidFill>
              </a:rPr>
              <a:t>Nomologische</a:t>
            </a:r>
            <a:r>
              <a:rPr lang="de-DE" sz="1800" i="1" dirty="0" smtClean="0">
                <a:solidFill>
                  <a:schemeClr val="bg1">
                    <a:lumMod val="50000"/>
                  </a:schemeClr>
                </a:solidFill>
              </a:rPr>
              <a:t> Validität:</a:t>
            </a:r>
            <a:r>
              <a:rPr lang="de-DE" sz="1800" dirty="0" smtClean="0">
                <a:solidFill>
                  <a:schemeClr val="bg1">
                    <a:lumMod val="50000"/>
                  </a:schemeClr>
                </a:solidFill>
              </a:rPr>
              <a:t> Zusammenhang zwischen </a:t>
            </a:r>
            <a:r>
              <a:rPr lang="de-DE" sz="1800" dirty="0" err="1" smtClean="0">
                <a:solidFill>
                  <a:schemeClr val="bg1">
                    <a:lumMod val="50000"/>
                  </a:schemeClr>
                </a:solidFill>
              </a:rPr>
              <a:t>Konstrukten</a:t>
            </a:r>
            <a:endParaRPr lang="de-DE" sz="1800" i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365125" indent="0">
              <a:buNone/>
            </a:pPr>
            <a:r>
              <a:rPr lang="de-DE" sz="1800" i="1" dirty="0" smtClean="0">
                <a:solidFill>
                  <a:srgbClr val="000000"/>
                </a:solidFill>
              </a:rPr>
              <a:t>Konvergenzvalidität: </a:t>
            </a:r>
            <a:r>
              <a:rPr lang="de-DE" sz="1800" dirty="0" smtClean="0">
                <a:solidFill>
                  <a:srgbClr val="000000"/>
                </a:solidFill>
              </a:rPr>
              <a:t>Beziehung zwischen Indikator und Konstrukt; starke Korrelation zwischen Indikatoren eines </a:t>
            </a:r>
            <a:r>
              <a:rPr lang="de-DE" sz="1800" dirty="0" err="1" smtClean="0">
                <a:solidFill>
                  <a:srgbClr val="000000"/>
                </a:solidFill>
              </a:rPr>
              <a:t>Konstruktes</a:t>
            </a:r>
            <a:endParaRPr lang="de-DE" sz="1800" dirty="0" smtClean="0">
              <a:solidFill>
                <a:srgbClr val="000000"/>
              </a:solidFill>
            </a:endParaRPr>
          </a:p>
          <a:p>
            <a:pPr marL="365125" indent="0">
              <a:buNone/>
            </a:pPr>
            <a:endParaRPr lang="de-DE" sz="1800" dirty="0" smtClean="0">
              <a:solidFill>
                <a:srgbClr val="000000"/>
              </a:solidFill>
            </a:endParaRPr>
          </a:p>
          <a:p>
            <a:pPr marL="365125" indent="0">
              <a:buNone/>
            </a:pPr>
            <a:endParaRPr lang="de-DE" sz="1800" dirty="0" smtClean="0">
              <a:solidFill>
                <a:srgbClr val="000000"/>
              </a:solidFill>
            </a:endParaRPr>
          </a:p>
          <a:p>
            <a:pPr marL="365125" indent="0">
              <a:buNone/>
            </a:pPr>
            <a:r>
              <a:rPr lang="de-DE" sz="1800" i="1" dirty="0" err="1" smtClean="0">
                <a:solidFill>
                  <a:srgbClr val="000000"/>
                </a:solidFill>
              </a:rPr>
              <a:t>Diskriminanzvalidität</a:t>
            </a:r>
            <a:r>
              <a:rPr lang="de-DE" sz="1800" i="1" dirty="0" smtClean="0">
                <a:solidFill>
                  <a:srgbClr val="000000"/>
                </a:solidFill>
              </a:rPr>
              <a:t>:</a:t>
            </a:r>
            <a:r>
              <a:rPr lang="de-DE" sz="1800" dirty="0" smtClean="0">
                <a:solidFill>
                  <a:srgbClr val="000000"/>
                </a:solidFill>
              </a:rPr>
              <a:t> schwache Korrelation zwischen Indikatoren verschiedener </a:t>
            </a:r>
            <a:r>
              <a:rPr lang="de-DE" sz="1800" dirty="0" err="1" smtClean="0">
                <a:solidFill>
                  <a:srgbClr val="000000"/>
                </a:solidFill>
              </a:rPr>
              <a:t>Konstrukte</a:t>
            </a:r>
            <a:endParaRPr lang="de-DE" sz="1800" dirty="0" smtClean="0">
              <a:solidFill>
                <a:srgbClr val="000000"/>
              </a:solidFill>
            </a:endParaRPr>
          </a:p>
        </p:txBody>
      </p:sp>
      <p:sp>
        <p:nvSpPr>
          <p:cNvPr id="5" name="Titel 2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de-DE" dirty="0" smtClean="0"/>
              <a:t>2. </a:t>
            </a:r>
            <a:r>
              <a:rPr lang="de-DE" dirty="0" err="1" smtClean="0"/>
              <a:t>Konfirmatorische</a:t>
            </a:r>
            <a:r>
              <a:rPr lang="de-DE" dirty="0" smtClean="0"/>
              <a:t> Faktorenanalyse</a:t>
            </a:r>
            <a:br>
              <a:rPr lang="de-DE" dirty="0" smtClean="0"/>
            </a:br>
            <a:r>
              <a:rPr lang="de-DE" sz="1800" dirty="0" smtClean="0"/>
              <a:t>- Prüfung der </a:t>
            </a:r>
            <a:r>
              <a:rPr lang="de-DE" sz="1800" dirty="0" err="1" smtClean="0"/>
              <a:t>Messmodelle</a:t>
            </a:r>
            <a:r>
              <a:rPr lang="de-DE" sz="1800" dirty="0" smtClean="0"/>
              <a:t> -</a:t>
            </a:r>
            <a:endParaRPr lang="de-DE" sz="1800" dirty="0" smtClean="0">
              <a:latin typeface="Arial Black" pitchFamily="34" charset="0"/>
            </a:endParaRPr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944586" y="3150288"/>
          <a:ext cx="9271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Equation" r:id="rId3" imgW="927100" imgH="482600" progId="Equation.DSMT4">
                  <p:embed/>
                </p:oleObj>
              </mc:Choice>
              <mc:Fallback>
                <p:oleObj name="Equation" r:id="rId3" imgW="927100" imgH="482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4586" y="3150288"/>
                        <a:ext cx="9271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930985" y="4606925"/>
          <a:ext cx="74803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Equation" r:id="rId5" imgW="7480300" imgH="495300" progId="Equation.DSMT4">
                  <p:embed/>
                </p:oleObj>
              </mc:Choice>
              <mc:Fallback>
                <p:oleObj name="Equation" r:id="rId5" imgW="7480300" imgH="4953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0985" y="4606925"/>
                        <a:ext cx="74803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Fußzeilenplatzhalter 3"/>
          <p:cNvSpPr>
            <a:spLocks noGrp="1"/>
          </p:cNvSpPr>
          <p:nvPr>
            <p:ph type="ftr" sz="quarter" idx="10"/>
          </p:nvPr>
        </p:nvSpPr>
        <p:spPr bwMode="auto">
          <a:xfrm>
            <a:off x="2047875" y="6372225"/>
            <a:ext cx="6791325" cy="296863"/>
          </a:xfrm>
          <a:noFill/>
        </p:spPr>
        <p:txBody>
          <a:bodyPr/>
          <a:lstStyle/>
          <a:p>
            <a:r>
              <a:rPr dirty="0" smtClean="0"/>
              <a:t>| </a:t>
            </a:r>
            <a:r>
              <a:rPr lang="de-DE" dirty="0" smtClean="0"/>
              <a:t>Sommersemester 2015</a:t>
            </a:r>
            <a:r>
              <a:rPr dirty="0" smtClean="0"/>
              <a:t> | Vanessa Pfegfeidel | </a:t>
            </a:r>
            <a:r>
              <a:rPr dirty="0" smtClean="0"/>
              <a:t>01</a:t>
            </a:r>
            <a:r>
              <a:rPr lang="de-DE" dirty="0" smtClean="0"/>
              <a:t>.07.2015</a:t>
            </a:r>
            <a:r>
              <a:rPr dirty="0" smtClean="0"/>
              <a:t> </a:t>
            </a:r>
            <a:r>
              <a:rPr dirty="0" smtClean="0"/>
              <a:t>| Folie </a:t>
            </a:r>
            <a:fld id="{D381CC1A-1512-4969-9C74-9FC61BD7031B}" type="slidenum">
              <a:rPr smtClean="0"/>
              <a:pPr/>
              <a:t>15</a:t>
            </a:fld>
            <a:r>
              <a:rPr dirty="0" smtClean="0"/>
              <a:t> |</a:t>
            </a:r>
          </a:p>
          <a:p>
            <a:endParaRPr dirty="0" smtClean="0"/>
          </a:p>
          <a:p>
            <a:endParaRPr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5" indent="-365125">
              <a:buNone/>
            </a:pPr>
            <a:r>
              <a:rPr lang="de-DE" sz="1800" b="1" i="1" u="sng" dirty="0" smtClean="0">
                <a:solidFill>
                  <a:srgbClr val="000000"/>
                </a:solidFill>
              </a:rPr>
              <a:t>Merke:</a:t>
            </a:r>
          </a:p>
          <a:p>
            <a:pPr marL="365125" indent="-365125">
              <a:buNone/>
            </a:pPr>
            <a:r>
              <a:rPr lang="de-DE" sz="1800" i="1" u="sng" dirty="0" err="1" smtClean="0">
                <a:solidFill>
                  <a:srgbClr val="000000"/>
                </a:solidFill>
              </a:rPr>
              <a:t>default</a:t>
            </a:r>
            <a:r>
              <a:rPr lang="de-DE" sz="1800" i="1" u="sng" dirty="0" smtClean="0">
                <a:solidFill>
                  <a:srgbClr val="000000"/>
                </a:solidFill>
              </a:rPr>
              <a:t> model:</a:t>
            </a:r>
            <a:r>
              <a:rPr lang="de-DE" sz="1800" i="1" dirty="0" smtClean="0">
                <a:solidFill>
                  <a:srgbClr val="000000"/>
                </a:solidFill>
              </a:rPr>
              <a:t> </a:t>
            </a:r>
            <a:r>
              <a:rPr lang="de-DE" sz="1800" dirty="0" smtClean="0">
                <a:solidFill>
                  <a:srgbClr val="000000"/>
                </a:solidFill>
              </a:rPr>
              <a:t>das von uns geschätzte Modell</a:t>
            </a:r>
          </a:p>
          <a:p>
            <a:pPr marL="0" indent="0">
              <a:buNone/>
            </a:pPr>
            <a:r>
              <a:rPr lang="de-DE" sz="1800" i="1" u="sng" dirty="0" err="1" smtClean="0">
                <a:solidFill>
                  <a:srgbClr val="000000"/>
                </a:solidFill>
              </a:rPr>
              <a:t>independence</a:t>
            </a:r>
            <a:r>
              <a:rPr lang="de-DE" sz="1800" i="1" u="sng" dirty="0" smtClean="0">
                <a:solidFill>
                  <a:srgbClr val="000000"/>
                </a:solidFill>
              </a:rPr>
              <a:t> model:</a:t>
            </a:r>
            <a:r>
              <a:rPr lang="de-DE" sz="1800" i="1" dirty="0" smtClean="0">
                <a:solidFill>
                  <a:srgbClr val="000000"/>
                </a:solidFill>
              </a:rPr>
              <a:t> </a:t>
            </a:r>
            <a:r>
              <a:rPr lang="de-DE" sz="1800" dirty="0" smtClean="0">
                <a:solidFill>
                  <a:srgbClr val="000000"/>
                </a:solidFill>
              </a:rPr>
              <a:t>Basis- oder Nullmodell, bei dem alle Kovarianzen auf Null gesetzt sind, d.h. alle Variablen sind unabhängig (Zahl der Parameter = Zahl der Indikatoren)</a:t>
            </a:r>
          </a:p>
          <a:p>
            <a:pPr marL="0" indent="0">
              <a:buNone/>
            </a:pPr>
            <a:r>
              <a:rPr lang="de-DE" sz="1800" i="1" u="sng" dirty="0" err="1" smtClean="0">
                <a:solidFill>
                  <a:srgbClr val="000000"/>
                </a:solidFill>
              </a:rPr>
              <a:t>saturated</a:t>
            </a:r>
            <a:r>
              <a:rPr lang="de-DE" sz="1800" i="1" u="sng" dirty="0" smtClean="0">
                <a:solidFill>
                  <a:srgbClr val="000000"/>
                </a:solidFill>
              </a:rPr>
              <a:t> model:</a:t>
            </a:r>
            <a:r>
              <a:rPr lang="de-DE" sz="1800" i="1" dirty="0" smtClean="0">
                <a:solidFill>
                  <a:srgbClr val="000000"/>
                </a:solidFill>
              </a:rPr>
              <a:t> </a:t>
            </a:r>
            <a:r>
              <a:rPr lang="de-DE" sz="1800" dirty="0" smtClean="0">
                <a:solidFill>
                  <a:srgbClr val="000000"/>
                </a:solidFill>
              </a:rPr>
              <a:t>gesättigtes Modell, d.h. alle Variablen korrelieren miteinander (Anzahl der Parameter = Anzahl der empirischen Varianzen/ Kovarianzen; Zahl der Freiheitsgrade = 0)</a:t>
            </a:r>
          </a:p>
        </p:txBody>
      </p:sp>
      <p:sp>
        <p:nvSpPr>
          <p:cNvPr id="5" name="Titel 2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de-DE" dirty="0" smtClean="0"/>
              <a:t>2. </a:t>
            </a:r>
            <a:r>
              <a:rPr lang="de-DE" dirty="0" err="1" smtClean="0"/>
              <a:t>Konfirmatorische</a:t>
            </a:r>
            <a:r>
              <a:rPr lang="de-DE" dirty="0" smtClean="0"/>
              <a:t> Faktorenanalyse</a:t>
            </a:r>
            <a:br>
              <a:rPr lang="de-DE" dirty="0" smtClean="0"/>
            </a:br>
            <a:r>
              <a:rPr lang="de-DE" sz="1800" dirty="0" smtClean="0"/>
              <a:t>- Prüfung der </a:t>
            </a:r>
            <a:r>
              <a:rPr lang="de-DE" sz="1800" dirty="0" err="1" smtClean="0"/>
              <a:t>Messmodelle</a:t>
            </a:r>
            <a:r>
              <a:rPr lang="de-DE" sz="1800" dirty="0" smtClean="0"/>
              <a:t> -</a:t>
            </a:r>
            <a:endParaRPr lang="de-DE" sz="1800" dirty="0" smtClean="0">
              <a:latin typeface="Arial Black" pitchFamily="34" charset="0"/>
            </a:endParaRPr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0"/>
          </p:nvPr>
        </p:nvSpPr>
        <p:spPr bwMode="auto">
          <a:xfrm>
            <a:off x="2047875" y="6372225"/>
            <a:ext cx="6791325" cy="296863"/>
          </a:xfrm>
          <a:noFill/>
        </p:spPr>
        <p:txBody>
          <a:bodyPr/>
          <a:lstStyle/>
          <a:p>
            <a:r>
              <a:rPr dirty="0" smtClean="0"/>
              <a:t>| </a:t>
            </a:r>
            <a:r>
              <a:rPr lang="de-DE" dirty="0" smtClean="0"/>
              <a:t>Sommersemester 2015</a:t>
            </a:r>
            <a:r>
              <a:rPr dirty="0" smtClean="0"/>
              <a:t> | Vanessa Pfegfeidel | </a:t>
            </a:r>
            <a:r>
              <a:rPr dirty="0" smtClean="0"/>
              <a:t>01</a:t>
            </a:r>
            <a:r>
              <a:rPr lang="de-DE" dirty="0" smtClean="0"/>
              <a:t>.07.2015</a:t>
            </a:r>
            <a:r>
              <a:rPr dirty="0" smtClean="0"/>
              <a:t> </a:t>
            </a:r>
            <a:r>
              <a:rPr dirty="0" smtClean="0"/>
              <a:t>| Folie </a:t>
            </a:r>
            <a:fld id="{D381CC1A-1512-4969-9C74-9FC61BD7031B}" type="slidenum">
              <a:rPr smtClean="0"/>
              <a:pPr/>
              <a:t>16</a:t>
            </a:fld>
            <a:r>
              <a:rPr dirty="0" smtClean="0"/>
              <a:t> |</a:t>
            </a:r>
          </a:p>
          <a:p>
            <a:endParaRPr dirty="0" smtClean="0"/>
          </a:p>
          <a:p>
            <a:endParaRPr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algn="ctr">
              <a:buNone/>
            </a:pPr>
            <a:endParaRPr lang="de-DE" sz="4000" b="1" i="1" u="sng" dirty="0" smtClean="0">
              <a:solidFill>
                <a:srgbClr val="7030A0"/>
              </a:solidFill>
            </a:endParaRPr>
          </a:p>
          <a:p>
            <a:pPr algn="ctr">
              <a:buNone/>
            </a:pPr>
            <a:endParaRPr lang="de-DE" sz="4000" b="1" i="1" u="sng" dirty="0" smtClean="0">
              <a:solidFill>
                <a:srgbClr val="7030A0"/>
              </a:solidFill>
            </a:endParaRPr>
          </a:p>
          <a:p>
            <a:pPr marL="2868613" indent="1588">
              <a:buNone/>
              <a:tabLst>
                <a:tab pos="2786063" algn="l"/>
              </a:tabLst>
            </a:pPr>
            <a:r>
              <a:rPr lang="de-DE" sz="4000" b="1" i="1" u="sng" dirty="0" smtClean="0">
                <a:solidFill>
                  <a:srgbClr val="7030A0"/>
                </a:solidFill>
              </a:rPr>
              <a:t>AMOS</a:t>
            </a:r>
            <a:endParaRPr lang="de-DE" sz="4000" b="1" i="1" u="sng" dirty="0">
              <a:solidFill>
                <a:srgbClr val="7030A0"/>
              </a:solidFill>
            </a:endParaRPr>
          </a:p>
        </p:txBody>
      </p:sp>
      <p:sp>
        <p:nvSpPr>
          <p:cNvPr id="9" name="Titel 2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365125" indent="-365125"/>
            <a:r>
              <a:rPr lang="de-DE" dirty="0" smtClean="0">
                <a:latin typeface="Arial Black" pitchFamily="34" charset="0"/>
              </a:rPr>
              <a:t>2. AMOS</a:t>
            </a:r>
          </a:p>
        </p:txBody>
      </p:sp>
      <p:sp>
        <p:nvSpPr>
          <p:cNvPr id="5" name="Fußzeilenplatzhalter 3"/>
          <p:cNvSpPr>
            <a:spLocks noGrp="1"/>
          </p:cNvSpPr>
          <p:nvPr>
            <p:ph type="ftr" sz="quarter" idx="10"/>
          </p:nvPr>
        </p:nvSpPr>
        <p:spPr bwMode="auto">
          <a:xfrm>
            <a:off x="2047875" y="6372225"/>
            <a:ext cx="6791325" cy="296863"/>
          </a:xfrm>
          <a:noFill/>
        </p:spPr>
        <p:txBody>
          <a:bodyPr/>
          <a:lstStyle/>
          <a:p>
            <a:r>
              <a:rPr dirty="0" smtClean="0"/>
              <a:t>| </a:t>
            </a:r>
            <a:r>
              <a:rPr lang="de-DE" dirty="0" smtClean="0"/>
              <a:t>Sommersemester 2015</a:t>
            </a:r>
            <a:r>
              <a:rPr dirty="0" smtClean="0"/>
              <a:t> | Vanessa Pfegfeidel | </a:t>
            </a:r>
            <a:r>
              <a:rPr dirty="0" smtClean="0"/>
              <a:t>01</a:t>
            </a:r>
            <a:r>
              <a:rPr lang="de-DE" dirty="0" smtClean="0"/>
              <a:t>.07.2015</a:t>
            </a:r>
            <a:r>
              <a:rPr dirty="0" smtClean="0"/>
              <a:t> </a:t>
            </a:r>
            <a:r>
              <a:rPr dirty="0" smtClean="0"/>
              <a:t>| Folie </a:t>
            </a:r>
            <a:fld id="{D381CC1A-1512-4969-9C74-9FC61BD7031B}" type="slidenum">
              <a:rPr smtClean="0"/>
              <a:pPr/>
              <a:t>17</a:t>
            </a:fld>
            <a:r>
              <a:rPr dirty="0" smtClean="0"/>
              <a:t> |</a:t>
            </a:r>
          </a:p>
          <a:p>
            <a:endParaRPr dirty="0" smtClean="0"/>
          </a:p>
          <a:p>
            <a:endParaRPr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2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smtClean="0"/>
              <a:t>Agenda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76213" y="1444225"/>
            <a:ext cx="8494712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 algn="just" eaLnBrk="0" hangingPunct="0">
              <a:buFontTx/>
              <a:buAutoNum type="arabicPeriod"/>
            </a:pPr>
            <a:endParaRPr lang="de-DE" dirty="0">
              <a:solidFill>
                <a:schemeClr val="bg2"/>
              </a:solidFill>
              <a:ea typeface="Times New Roman" pitchFamily="18" charset="0"/>
              <a:cs typeface="Arial" charset="0"/>
            </a:endParaRPr>
          </a:p>
          <a:p>
            <a:pPr marL="342900" indent="-342900" algn="just" eaLnBrk="0" hangingPunct="0">
              <a:spcAft>
                <a:spcPts val="1800"/>
              </a:spcAft>
              <a:buFont typeface="+mj-lt"/>
              <a:buAutoNum type="arabicPeriod"/>
            </a:pPr>
            <a:r>
              <a:rPr lang="de-DE" dirty="0" smtClean="0">
                <a:solidFill>
                  <a:schemeClr val="bg2"/>
                </a:solidFill>
                <a:ea typeface="Times New Roman" pitchFamily="18" charset="0"/>
                <a:cs typeface="Arial" charset="0"/>
              </a:rPr>
              <a:t>Wiederholung und Fragen</a:t>
            </a:r>
          </a:p>
          <a:p>
            <a:pPr marL="342900" indent="-342900" algn="just" eaLnBrk="0" hangingPunct="0">
              <a:spcAft>
                <a:spcPts val="1800"/>
              </a:spcAft>
              <a:buFont typeface="+mj-lt"/>
              <a:buAutoNum type="arabicPeriod"/>
            </a:pPr>
            <a:r>
              <a:rPr lang="de-DE" dirty="0" smtClean="0">
                <a:solidFill>
                  <a:schemeClr val="bg2"/>
                </a:solidFill>
                <a:ea typeface="Times New Roman" pitchFamily="18" charset="0"/>
                <a:cs typeface="Arial" charset="0"/>
              </a:rPr>
              <a:t>AMOS</a:t>
            </a:r>
          </a:p>
          <a:p>
            <a:pPr marL="342900" indent="-342900" algn="just" eaLnBrk="0" hangingPunct="0">
              <a:spcAft>
                <a:spcPts val="1800"/>
              </a:spcAft>
              <a:buFont typeface="+mj-lt"/>
              <a:buAutoNum type="arabicPeriod"/>
            </a:pPr>
            <a:r>
              <a:rPr lang="de-DE" dirty="0" smtClean="0">
                <a:solidFill>
                  <a:schemeClr val="bg2"/>
                </a:solidFill>
                <a:ea typeface="Times New Roman" pitchFamily="18" charset="0"/>
                <a:cs typeface="Arial" charset="0"/>
              </a:rPr>
              <a:t>Wiederholung Faktorenanalyse</a:t>
            </a:r>
          </a:p>
          <a:p>
            <a:pPr marL="342900" indent="-342900" algn="just" eaLnBrk="0" hangingPunct="0">
              <a:spcAft>
                <a:spcPts val="1800"/>
              </a:spcAft>
              <a:buFont typeface="+mj-lt"/>
              <a:buAutoNum type="arabicPeriod"/>
            </a:pPr>
            <a:r>
              <a:rPr lang="de-DE" dirty="0" err="1" smtClean="0">
                <a:solidFill>
                  <a:schemeClr val="bg2"/>
                </a:solidFill>
                <a:ea typeface="Times New Roman" pitchFamily="18" charset="0"/>
                <a:cs typeface="Arial" charset="0"/>
              </a:rPr>
              <a:t>Konfirmatorische</a:t>
            </a:r>
            <a:r>
              <a:rPr lang="de-DE" dirty="0" smtClean="0">
                <a:solidFill>
                  <a:schemeClr val="bg2"/>
                </a:solidFill>
                <a:ea typeface="Times New Roman" pitchFamily="18" charset="0"/>
                <a:cs typeface="Arial" charset="0"/>
              </a:rPr>
              <a:t> Faktorenanalyse</a:t>
            </a:r>
          </a:p>
          <a:p>
            <a:pPr marL="342900" indent="-342900" algn="just" eaLnBrk="0" hangingPunct="0">
              <a:spcAft>
                <a:spcPts val="1800"/>
              </a:spcAft>
              <a:buFont typeface="+mj-lt"/>
              <a:buAutoNum type="arabicPeriod"/>
            </a:pPr>
            <a:r>
              <a:rPr lang="de-DE" dirty="0" smtClean="0">
                <a:solidFill>
                  <a:schemeClr val="bg2"/>
                </a:solidFill>
                <a:ea typeface="Times New Roman" pitchFamily="18" charset="0"/>
                <a:cs typeface="Arial" charset="0"/>
              </a:rPr>
              <a:t>Güteprüfung formativer </a:t>
            </a:r>
            <a:r>
              <a:rPr lang="de-DE" dirty="0" err="1" smtClean="0">
                <a:solidFill>
                  <a:schemeClr val="bg2"/>
                </a:solidFill>
                <a:ea typeface="Times New Roman" pitchFamily="18" charset="0"/>
                <a:cs typeface="Arial" charset="0"/>
              </a:rPr>
              <a:t>Messmodelle</a:t>
            </a:r>
            <a:endParaRPr lang="de-DE" dirty="0" smtClean="0">
              <a:solidFill>
                <a:schemeClr val="bg2"/>
              </a:solidFill>
              <a:ea typeface="Times New Roman" pitchFamily="18" charset="0"/>
              <a:cs typeface="Arial" charset="0"/>
            </a:endParaRPr>
          </a:p>
          <a:p>
            <a:pPr marL="342900" indent="-342900" algn="just" eaLnBrk="0" hangingPunct="0">
              <a:spcAft>
                <a:spcPts val="1800"/>
              </a:spcAft>
              <a:buFont typeface="+mj-lt"/>
              <a:buAutoNum type="arabicPeriod"/>
            </a:pPr>
            <a:r>
              <a:rPr lang="de-DE" dirty="0" smtClean="0">
                <a:solidFill>
                  <a:schemeClr val="bg2"/>
                </a:solidFill>
                <a:ea typeface="Times New Roman" pitchFamily="18" charset="0"/>
                <a:cs typeface="Arial" charset="0"/>
              </a:rPr>
              <a:t>Aufgabenstellung</a:t>
            </a:r>
          </a:p>
          <a:p>
            <a:pPr marL="342900" indent="-342900" algn="just" eaLnBrk="0" hangingPunct="0">
              <a:spcAft>
                <a:spcPts val="1800"/>
              </a:spcAft>
              <a:buFont typeface="+mj-lt"/>
              <a:buAutoNum type="arabicPeriod"/>
            </a:pPr>
            <a:r>
              <a:rPr lang="de-DE" dirty="0" smtClean="0">
                <a:solidFill>
                  <a:schemeClr val="bg2"/>
                </a:solidFill>
                <a:ea typeface="Times New Roman" pitchFamily="18" charset="0"/>
                <a:cs typeface="Arial" charset="0"/>
              </a:rPr>
              <a:t>Ausblick</a:t>
            </a:r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0"/>
          </p:nvPr>
        </p:nvSpPr>
        <p:spPr bwMode="auto">
          <a:xfrm>
            <a:off x="2047875" y="6372225"/>
            <a:ext cx="6791325" cy="296863"/>
          </a:xfrm>
          <a:noFill/>
        </p:spPr>
        <p:txBody>
          <a:bodyPr/>
          <a:lstStyle/>
          <a:p>
            <a:r>
              <a:rPr dirty="0" smtClean="0"/>
              <a:t>| </a:t>
            </a:r>
            <a:r>
              <a:rPr lang="de-DE" dirty="0" smtClean="0"/>
              <a:t>Sommersemester 2015</a:t>
            </a:r>
            <a:r>
              <a:rPr dirty="0" smtClean="0"/>
              <a:t> | Vanessa Pfegfeidel | </a:t>
            </a:r>
            <a:r>
              <a:rPr dirty="0" smtClean="0"/>
              <a:t>01</a:t>
            </a:r>
            <a:r>
              <a:rPr lang="de-DE" dirty="0" smtClean="0"/>
              <a:t>.07.2015</a:t>
            </a:r>
            <a:r>
              <a:rPr dirty="0" smtClean="0"/>
              <a:t> </a:t>
            </a:r>
            <a:r>
              <a:rPr dirty="0" smtClean="0"/>
              <a:t>| Folie </a:t>
            </a:r>
            <a:fld id="{D381CC1A-1512-4969-9C74-9FC61BD7031B}" type="slidenum">
              <a:rPr smtClean="0"/>
              <a:pPr/>
              <a:t>18</a:t>
            </a:fld>
            <a:r>
              <a:rPr dirty="0" smtClean="0"/>
              <a:t> |</a:t>
            </a:r>
          </a:p>
          <a:p>
            <a:endParaRPr dirty="0" smtClean="0"/>
          </a:p>
          <a:p>
            <a:endParaRPr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marL="0" indent="0">
              <a:buNone/>
            </a:pPr>
            <a:r>
              <a:rPr lang="de-DE" sz="1800" i="1" u="sng" dirty="0" smtClean="0">
                <a:solidFill>
                  <a:srgbClr val="000000"/>
                </a:solidFill>
              </a:rPr>
              <a:t>Aussage mit Hilfe formativer </a:t>
            </a:r>
            <a:r>
              <a:rPr lang="de-DE" sz="1800" i="1" u="sng" dirty="0" err="1" smtClean="0">
                <a:solidFill>
                  <a:srgbClr val="000000"/>
                </a:solidFill>
              </a:rPr>
              <a:t>Messmodelle</a:t>
            </a:r>
            <a:r>
              <a:rPr lang="de-DE" sz="1800" i="1" u="sng" dirty="0" smtClean="0">
                <a:solidFill>
                  <a:srgbClr val="000000"/>
                </a:solidFill>
              </a:rPr>
              <a:t>:</a:t>
            </a:r>
            <a:r>
              <a:rPr lang="de-DE" sz="1800" i="1" dirty="0" smtClean="0">
                <a:solidFill>
                  <a:srgbClr val="000000"/>
                </a:solidFill>
              </a:rPr>
              <a:t> </a:t>
            </a:r>
            <a:r>
              <a:rPr lang="de-DE" sz="1800" dirty="0" smtClean="0">
                <a:solidFill>
                  <a:srgbClr val="000000"/>
                </a:solidFill>
              </a:rPr>
              <a:t>welche Einflussfaktoren mit welcher Stärke ein hypothetisches Konstrukt bestimmen</a:t>
            </a:r>
          </a:p>
          <a:p>
            <a:pPr marL="365125" indent="-365125">
              <a:buFont typeface="Wingdings" pitchFamily="2" charset="2"/>
              <a:buChar char="§"/>
            </a:pPr>
            <a:r>
              <a:rPr lang="de-DE" sz="1800" dirty="0" smtClean="0">
                <a:solidFill>
                  <a:srgbClr val="000000"/>
                </a:solidFill>
              </a:rPr>
              <a:t>EFA und KFA nicht sinnvoll, da keine hohen Korrelationen zwischen formativen Indikatoren gewünscht (multiple Regressionen)</a:t>
            </a:r>
            <a:r>
              <a:rPr lang="de-DE" sz="1800" dirty="0" smtClean="0">
                <a:solidFill>
                  <a:srgbClr val="000000"/>
                </a:solidFill>
                <a:sym typeface="Wingdings" pitchFamily="2" charset="2"/>
              </a:rPr>
              <a:t> dementsprechend Prüfkriterien der Reliabilität und Validität nicht wie bei </a:t>
            </a:r>
            <a:r>
              <a:rPr lang="de-DE" sz="1800" dirty="0" err="1" smtClean="0">
                <a:solidFill>
                  <a:srgbClr val="000000"/>
                </a:solidFill>
                <a:sym typeface="Wingdings" pitchFamily="2" charset="2"/>
              </a:rPr>
              <a:t>reflektiven</a:t>
            </a:r>
            <a:r>
              <a:rPr lang="de-DE" sz="1800" dirty="0" smtClean="0">
                <a:solidFill>
                  <a:srgbClr val="000000"/>
                </a:solidFill>
                <a:sym typeface="Wingdings" pitchFamily="2" charset="2"/>
              </a:rPr>
              <a:t> Indikatoren anwendbar</a:t>
            </a:r>
          </a:p>
          <a:p>
            <a:pPr marL="365125" indent="-365125">
              <a:buFont typeface="Wingdings" pitchFamily="2" charset="2"/>
              <a:buChar char="§"/>
            </a:pPr>
            <a:endParaRPr lang="de-DE" sz="1800" dirty="0" smtClean="0">
              <a:solidFill>
                <a:srgbClr val="000000"/>
              </a:solidFill>
              <a:sym typeface="Wingdings" pitchFamily="2" charset="2"/>
            </a:endParaRPr>
          </a:p>
          <a:p>
            <a:pPr marL="365125" indent="-365125">
              <a:buNone/>
            </a:pPr>
            <a:r>
              <a:rPr lang="de-DE" sz="1800" b="1" i="1" dirty="0" smtClean="0">
                <a:solidFill>
                  <a:srgbClr val="000000"/>
                </a:solidFill>
                <a:sym typeface="Wingdings" pitchFamily="2" charset="2"/>
              </a:rPr>
              <a:t>Prüfung der Eignung formativer Indikatoren</a:t>
            </a:r>
          </a:p>
          <a:p>
            <a:pPr marL="365125" indent="-365125">
              <a:buAutoNum type="arabicPeriod"/>
            </a:pPr>
            <a:r>
              <a:rPr lang="de-DE" sz="1800" dirty="0" err="1" smtClean="0">
                <a:solidFill>
                  <a:srgbClr val="000000"/>
                </a:solidFill>
                <a:sym typeface="Wingdings" pitchFamily="2" charset="2"/>
              </a:rPr>
              <a:t>Multikollinearität</a:t>
            </a:r>
            <a:endParaRPr lang="de-DE" sz="1800" dirty="0" smtClean="0">
              <a:solidFill>
                <a:srgbClr val="000000"/>
              </a:solidFill>
              <a:sym typeface="Wingdings" pitchFamily="2" charset="2"/>
            </a:endParaRPr>
          </a:p>
          <a:p>
            <a:pPr marL="365125" indent="-365125">
              <a:buAutoNum type="arabicPeriod"/>
            </a:pPr>
            <a:r>
              <a:rPr lang="de-DE" sz="1800" dirty="0" smtClean="0">
                <a:solidFill>
                  <a:srgbClr val="000000"/>
                </a:solidFill>
                <a:sym typeface="Wingdings" pitchFamily="2" charset="2"/>
              </a:rPr>
              <a:t>MIMIC-Modell</a:t>
            </a:r>
            <a:endParaRPr lang="de-DE" sz="18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de-DE" sz="1800" dirty="0" smtClean="0">
              <a:solidFill>
                <a:srgbClr val="000000"/>
              </a:solidFill>
            </a:endParaRPr>
          </a:p>
          <a:p>
            <a:pPr marL="342900" indent="-342900">
              <a:buNone/>
            </a:pPr>
            <a:endParaRPr lang="de-DE" sz="1800" i="1" dirty="0" smtClean="0">
              <a:solidFill>
                <a:srgbClr val="000000"/>
              </a:solidFill>
            </a:endParaRPr>
          </a:p>
        </p:txBody>
      </p:sp>
      <p:sp>
        <p:nvSpPr>
          <p:cNvPr id="9" name="Titel 2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de-DE" dirty="0" smtClean="0"/>
              <a:t>3</a:t>
            </a:r>
            <a:r>
              <a:rPr lang="de-DE" dirty="0" smtClean="0">
                <a:latin typeface="Arial Black" pitchFamily="34" charset="0"/>
              </a:rPr>
              <a:t>. Güteprüfung formativer </a:t>
            </a:r>
            <a:r>
              <a:rPr lang="de-DE" dirty="0" err="1" smtClean="0">
                <a:latin typeface="Arial Black" pitchFamily="34" charset="0"/>
              </a:rPr>
              <a:t>Messmodelle</a:t>
            </a:r>
            <a:r>
              <a:rPr lang="de-DE" dirty="0" smtClean="0">
                <a:latin typeface="Arial Black" pitchFamily="34" charset="0"/>
              </a:rPr>
              <a:t/>
            </a:r>
            <a:br>
              <a:rPr lang="de-DE" dirty="0" smtClean="0">
                <a:latin typeface="Arial Black" pitchFamily="34" charset="0"/>
              </a:rPr>
            </a:br>
            <a:r>
              <a:rPr lang="de-DE" sz="1800" dirty="0" smtClean="0"/>
              <a:t>- </a:t>
            </a:r>
            <a:r>
              <a:rPr lang="de-DE" sz="1800" dirty="0" err="1" smtClean="0"/>
              <a:t>Multikollinearität</a:t>
            </a:r>
            <a:r>
              <a:rPr lang="de-DE" sz="1800" dirty="0" smtClean="0"/>
              <a:t> -</a:t>
            </a:r>
            <a:endParaRPr lang="de-DE" sz="1800" dirty="0" smtClean="0">
              <a:latin typeface="Arial Black" pitchFamily="34" charset="0"/>
            </a:endParaRPr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0"/>
          </p:nvPr>
        </p:nvSpPr>
        <p:spPr bwMode="auto">
          <a:xfrm>
            <a:off x="2047875" y="6372225"/>
            <a:ext cx="6791325" cy="296863"/>
          </a:xfrm>
          <a:noFill/>
        </p:spPr>
        <p:txBody>
          <a:bodyPr/>
          <a:lstStyle/>
          <a:p>
            <a:r>
              <a:rPr dirty="0" smtClean="0"/>
              <a:t>| </a:t>
            </a:r>
            <a:r>
              <a:rPr lang="de-DE" dirty="0" smtClean="0"/>
              <a:t>Sommersemester 2015</a:t>
            </a:r>
            <a:r>
              <a:rPr dirty="0" smtClean="0"/>
              <a:t> | Vanessa Pfegfeidel | </a:t>
            </a:r>
            <a:r>
              <a:rPr dirty="0" smtClean="0"/>
              <a:t>01</a:t>
            </a:r>
            <a:r>
              <a:rPr lang="de-DE" dirty="0" smtClean="0"/>
              <a:t>.07.2015</a:t>
            </a:r>
            <a:r>
              <a:rPr dirty="0" smtClean="0"/>
              <a:t> </a:t>
            </a:r>
            <a:r>
              <a:rPr dirty="0" smtClean="0"/>
              <a:t>| Folie </a:t>
            </a:r>
            <a:fld id="{D381CC1A-1512-4969-9C74-9FC61BD7031B}" type="slidenum">
              <a:rPr smtClean="0"/>
              <a:pPr/>
              <a:t>19</a:t>
            </a:fld>
            <a:r>
              <a:rPr dirty="0" smtClean="0"/>
              <a:t> |</a:t>
            </a:r>
          </a:p>
          <a:p>
            <a:endParaRPr dirty="0" smtClean="0"/>
          </a:p>
          <a:p>
            <a:endParaRPr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2"/>
          <p:cNvSpPr>
            <a:spLocks noGrp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de-DE" dirty="0" smtClean="0">
                <a:latin typeface="Arial Black" pitchFamily="34" charset="0"/>
              </a:rPr>
              <a:t>Terminlicher Ablauf</a:t>
            </a:r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305391"/>
              </p:ext>
            </p:extLst>
          </p:nvPr>
        </p:nvGraphicFramePr>
        <p:xfrm>
          <a:off x="182880" y="1678365"/>
          <a:ext cx="8707902" cy="4246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50166"/>
                <a:gridCol w="858129"/>
                <a:gridCol w="7399607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de-DE" dirty="0" smtClean="0"/>
                        <a:t>Termine</a:t>
                      </a:r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Inhalt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de-DE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>
                          <a:solidFill>
                            <a:schemeClr val="bg2"/>
                          </a:solidFill>
                        </a:rPr>
                        <a:t>15.04.</a:t>
                      </a:r>
                      <a:endParaRPr lang="de-DE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bg2"/>
                          </a:solidFill>
                        </a:rPr>
                        <a:t>Überblick</a:t>
                      </a:r>
                      <a:endParaRPr lang="de-DE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l"/>
                      <a:r>
                        <a:rPr lang="de-DE" b="1" dirty="0" smtClean="0">
                          <a:solidFill>
                            <a:schemeClr val="bg2"/>
                          </a:solidFill>
                        </a:rPr>
                        <a:t>bis</a:t>
                      </a:r>
                      <a:r>
                        <a:rPr lang="de-DE" b="1" baseline="0" dirty="0" smtClean="0">
                          <a:solidFill>
                            <a:schemeClr val="bg2"/>
                          </a:solidFill>
                        </a:rPr>
                        <a:t> 17.04. verbindliche Anmeldung per E-Mail</a:t>
                      </a:r>
                      <a:endParaRPr lang="de-DE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mtClean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de-DE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>
                          <a:solidFill>
                            <a:schemeClr val="bg2"/>
                          </a:solidFill>
                        </a:rPr>
                        <a:t>22.04.</a:t>
                      </a:r>
                      <a:endParaRPr lang="de-DE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mtClean="0">
                          <a:solidFill>
                            <a:schemeClr val="bg2"/>
                          </a:solidFill>
                        </a:rPr>
                        <a:t>Grundlagen</a:t>
                      </a:r>
                      <a:endParaRPr lang="de-DE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mtClean="0">
                          <a:solidFill>
                            <a:schemeClr val="bg2"/>
                          </a:solidFill>
                        </a:rPr>
                        <a:t>3</a:t>
                      </a:r>
                      <a:endParaRPr lang="de-DE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>
                          <a:solidFill>
                            <a:schemeClr val="bg2"/>
                          </a:solidFill>
                        </a:rPr>
                        <a:t>29.04.</a:t>
                      </a:r>
                      <a:endParaRPr lang="de-DE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bg2"/>
                          </a:solidFill>
                        </a:rPr>
                        <a:t>Einführung in SPSS</a:t>
                      </a:r>
                      <a:r>
                        <a:rPr lang="de-DE" baseline="0" dirty="0" smtClean="0">
                          <a:solidFill>
                            <a:schemeClr val="bg2"/>
                          </a:solidFill>
                        </a:rPr>
                        <a:t> + </a:t>
                      </a:r>
                      <a:r>
                        <a:rPr lang="de-DE" dirty="0" err="1" smtClean="0">
                          <a:solidFill>
                            <a:schemeClr val="bg2"/>
                          </a:solidFill>
                        </a:rPr>
                        <a:t>Codeplan</a:t>
                      </a:r>
                      <a:r>
                        <a:rPr lang="de-DE" baseline="0" dirty="0" smtClean="0">
                          <a:solidFill>
                            <a:schemeClr val="bg2"/>
                          </a:solidFill>
                        </a:rPr>
                        <a:t> + </a:t>
                      </a:r>
                      <a:r>
                        <a:rPr lang="de-DE" dirty="0" smtClean="0">
                          <a:solidFill>
                            <a:srgbClr val="7030A0"/>
                          </a:solidFill>
                        </a:rPr>
                        <a:t>Ausgabe des Fragebogens u. </a:t>
                      </a:r>
                      <a:r>
                        <a:rPr lang="de-DE" smtClean="0">
                          <a:solidFill>
                            <a:srgbClr val="7030A0"/>
                          </a:solidFill>
                        </a:rPr>
                        <a:t>der Datei</a:t>
                      </a:r>
                      <a:endParaRPr lang="de-DE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mtClean="0">
                          <a:solidFill>
                            <a:schemeClr val="bg2"/>
                          </a:solidFill>
                        </a:rPr>
                        <a:t>4</a:t>
                      </a:r>
                      <a:endParaRPr lang="de-DE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>
                          <a:solidFill>
                            <a:schemeClr val="bg2"/>
                          </a:solidFill>
                        </a:rPr>
                        <a:t>06.05.</a:t>
                      </a:r>
                      <a:endParaRPr lang="de-DE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smtClean="0">
                          <a:solidFill>
                            <a:schemeClr val="bg2"/>
                          </a:solidFill>
                        </a:rPr>
                        <a:t>Deskriptive Statistik + Chi-Quadrat-Test</a:t>
                      </a:r>
                      <a:endParaRPr lang="de-DE" sz="1800" dirty="0" smtClean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mtClean="0">
                          <a:solidFill>
                            <a:schemeClr val="bg2"/>
                          </a:solidFill>
                        </a:rPr>
                        <a:t>5</a:t>
                      </a:r>
                      <a:endParaRPr lang="de-DE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>
                          <a:solidFill>
                            <a:schemeClr val="bg2"/>
                          </a:solidFill>
                        </a:rPr>
                        <a:t>13.05.</a:t>
                      </a:r>
                      <a:endParaRPr lang="de-DE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aseline="0" dirty="0" err="1" smtClean="0">
                          <a:solidFill>
                            <a:srgbClr val="7030A0"/>
                          </a:solidFill>
                        </a:rPr>
                        <a:t>Codeplan</a:t>
                      </a:r>
                      <a:r>
                        <a:rPr lang="de-DE" baseline="0" dirty="0" smtClean="0">
                          <a:solidFill>
                            <a:srgbClr val="7030A0"/>
                          </a:solidFill>
                        </a:rPr>
                        <a:t> Erstellung in </a:t>
                      </a:r>
                      <a:r>
                        <a:rPr lang="de-DE" baseline="0" dirty="0" smtClean="0">
                          <a:solidFill>
                            <a:srgbClr val="7030A0"/>
                          </a:solidFill>
                          <a:sym typeface="Wingdings" pitchFamily="2" charset="2"/>
                        </a:rPr>
                        <a:t>SPSS</a:t>
                      </a:r>
                      <a:endParaRPr lang="de-DE" baseline="0" dirty="0" smtClean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>
                          <a:solidFill>
                            <a:schemeClr val="bg2"/>
                          </a:solidFill>
                        </a:rPr>
                        <a:t>6</a:t>
                      </a:r>
                    </a:p>
                    <a:p>
                      <a:pPr algn="l"/>
                      <a:r>
                        <a:rPr lang="de-DE" dirty="0" smtClean="0">
                          <a:solidFill>
                            <a:schemeClr val="bg2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>
                          <a:solidFill>
                            <a:schemeClr val="bg2"/>
                          </a:solidFill>
                        </a:rPr>
                        <a:t>20.05.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olidFill>
                            <a:schemeClr val="bg2"/>
                          </a:solidFill>
                        </a:rPr>
                        <a:t>03.06.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olidFill>
                            <a:schemeClr val="bg2"/>
                          </a:solidFill>
                        </a:rPr>
                        <a:t>Exploratorische</a:t>
                      </a:r>
                      <a:r>
                        <a:rPr lang="de-DE" baseline="0" dirty="0" smtClean="0">
                          <a:solidFill>
                            <a:schemeClr val="bg2"/>
                          </a:solidFill>
                        </a:rPr>
                        <a:t> Faktorenanalyse +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olidFill>
                            <a:schemeClr val="bg2"/>
                          </a:solidFill>
                        </a:rPr>
                        <a:t>Reliabilitätsanalyse 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olidFill>
                            <a:schemeClr val="bg2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olidFill>
                            <a:schemeClr val="bg2"/>
                          </a:solidFill>
                        </a:rPr>
                        <a:t>10.06.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olidFill>
                            <a:srgbClr val="7030A0"/>
                          </a:solidFill>
                        </a:rPr>
                        <a:t>Eigenständiges</a:t>
                      </a:r>
                      <a:r>
                        <a:rPr lang="de-DE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de-DE" dirty="0" smtClean="0">
                          <a:solidFill>
                            <a:srgbClr val="7030A0"/>
                          </a:solidFill>
                        </a:rPr>
                        <a:t>Arbeiten mit den Daten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>
                          <a:solidFill>
                            <a:schemeClr val="bg2"/>
                          </a:solidFill>
                        </a:rPr>
                        <a:t>9</a:t>
                      </a:r>
                      <a:endParaRPr lang="de-DE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>
                          <a:solidFill>
                            <a:schemeClr val="bg2"/>
                          </a:solidFill>
                        </a:rPr>
                        <a:t>17.06.</a:t>
                      </a:r>
                      <a:endParaRPr lang="de-DE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olidFill>
                            <a:srgbClr val="00CC00"/>
                          </a:solidFill>
                        </a:rPr>
                        <a:t>Diskussionsrunde</a:t>
                      </a:r>
                      <a:endParaRPr lang="de-DE" dirty="0" smtClean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Fußzeilenplatzhalter 3"/>
          <p:cNvSpPr>
            <a:spLocks noGrp="1"/>
          </p:cNvSpPr>
          <p:nvPr>
            <p:ph type="ftr" sz="quarter" idx="10"/>
          </p:nvPr>
        </p:nvSpPr>
        <p:spPr bwMode="auto">
          <a:xfrm>
            <a:off x="2047875" y="6372225"/>
            <a:ext cx="6791325" cy="296863"/>
          </a:xfrm>
          <a:noFill/>
        </p:spPr>
        <p:txBody>
          <a:bodyPr/>
          <a:lstStyle/>
          <a:p>
            <a:r>
              <a:rPr dirty="0" smtClean="0"/>
              <a:t>| </a:t>
            </a:r>
            <a:r>
              <a:rPr lang="de-DE" dirty="0" smtClean="0"/>
              <a:t>Sommersemester 2015</a:t>
            </a:r>
            <a:r>
              <a:rPr dirty="0" smtClean="0"/>
              <a:t> | Vanessa Pfegfeidel | </a:t>
            </a:r>
            <a:r>
              <a:rPr dirty="0" smtClean="0"/>
              <a:t>01</a:t>
            </a:r>
            <a:r>
              <a:rPr lang="de-DE" dirty="0" smtClean="0"/>
              <a:t>.07.2015</a:t>
            </a:r>
            <a:r>
              <a:rPr dirty="0" smtClean="0"/>
              <a:t> </a:t>
            </a:r>
            <a:r>
              <a:rPr dirty="0" smtClean="0"/>
              <a:t>| Folie </a:t>
            </a:r>
            <a:fld id="{D381CC1A-1512-4969-9C74-9FC61BD7031B}" type="slidenum">
              <a:rPr smtClean="0"/>
              <a:pPr/>
              <a:t>2</a:t>
            </a:fld>
            <a:r>
              <a:rPr dirty="0" smtClean="0"/>
              <a:t> |</a:t>
            </a:r>
          </a:p>
          <a:p>
            <a:endParaRPr dirty="0" smtClean="0"/>
          </a:p>
          <a:p>
            <a:endParaRPr dirty="0" smtClean="0"/>
          </a:p>
        </p:txBody>
      </p:sp>
    </p:spTree>
    <p:extLst>
      <p:ext uri="{BB962C8B-B14F-4D97-AF65-F5344CB8AC3E}">
        <p14:creationId xmlns:p14="http://schemas.microsoft.com/office/powerpoint/2010/main" val="40420435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marL="342900" indent="-342900">
              <a:buNone/>
            </a:pPr>
            <a:r>
              <a:rPr lang="de-DE" sz="1800" b="1" dirty="0" smtClean="0">
                <a:solidFill>
                  <a:srgbClr val="000000"/>
                </a:solidFill>
              </a:rPr>
              <a:t>1. </a:t>
            </a:r>
            <a:r>
              <a:rPr lang="de-DE" sz="1800" b="1" dirty="0" err="1" smtClean="0">
                <a:solidFill>
                  <a:srgbClr val="000000"/>
                </a:solidFill>
              </a:rPr>
              <a:t>Multikollinearität</a:t>
            </a:r>
            <a:endParaRPr lang="de-DE" sz="1800" b="1" dirty="0" smtClean="0">
              <a:solidFill>
                <a:srgbClr val="000000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de-DE" sz="1800" dirty="0" smtClean="0">
                <a:solidFill>
                  <a:srgbClr val="000000"/>
                </a:solidFill>
              </a:rPr>
              <a:t>hohe Abhängigkeit zwischen Indikatoren </a:t>
            </a:r>
            <a:r>
              <a:rPr lang="de-DE" sz="1800" dirty="0" smtClean="0">
                <a:solidFill>
                  <a:srgbClr val="000000"/>
                </a:solidFill>
                <a:sym typeface="Wingdings" pitchFamily="2" charset="2"/>
              </a:rPr>
              <a:t> </a:t>
            </a:r>
            <a:r>
              <a:rPr lang="de-DE" sz="1800" dirty="0" smtClean="0">
                <a:solidFill>
                  <a:srgbClr val="000000"/>
                </a:solidFill>
              </a:rPr>
              <a:t>Genauigkeit der Schätzparameter sinkt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de-DE" sz="1800" dirty="0" smtClean="0">
                <a:solidFill>
                  <a:srgbClr val="000000"/>
                </a:solidFill>
              </a:rPr>
              <a:t>hoch korrelierende Indikatoren teilen sich Erklärungsgehalt für Konstrukt </a:t>
            </a:r>
            <a:r>
              <a:rPr lang="de-DE" sz="1800" dirty="0" smtClean="0">
                <a:solidFill>
                  <a:srgbClr val="000000"/>
                </a:solidFill>
                <a:sym typeface="Wingdings" pitchFamily="2" charset="2"/>
              </a:rPr>
              <a:t> Unterschätzung der Parameter</a:t>
            </a:r>
            <a:endParaRPr lang="de-DE" sz="1800" dirty="0" smtClean="0">
              <a:solidFill>
                <a:srgbClr val="000000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de-DE" sz="1800" dirty="0" smtClean="0">
                <a:solidFill>
                  <a:srgbClr val="000000"/>
                </a:solidFill>
              </a:rPr>
              <a:t>für jeden Indikator eine multiple Regression durchführen, wobei dieser dabei die abhängige Größe und alle anderen Indikatoren die unabhängigen Variablen sind (bzw. einen </a:t>
            </a:r>
            <a:r>
              <a:rPr lang="de-DE" sz="1800" dirty="0" err="1" smtClean="0">
                <a:solidFill>
                  <a:srgbClr val="000000"/>
                </a:solidFill>
              </a:rPr>
              <a:t>reflektiven</a:t>
            </a:r>
            <a:r>
              <a:rPr lang="de-DE" sz="1800" dirty="0" smtClean="0">
                <a:solidFill>
                  <a:srgbClr val="000000"/>
                </a:solidFill>
              </a:rPr>
              <a:t> Indikator als abhängige Größe einsetzen)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de-DE" sz="1800" dirty="0" smtClean="0">
                <a:solidFill>
                  <a:srgbClr val="000000"/>
                </a:solidFill>
              </a:rPr>
              <a:t>hoher Korrelationskoeffizient deutet auf </a:t>
            </a:r>
            <a:r>
              <a:rPr lang="de-DE" sz="1800" dirty="0" err="1" smtClean="0">
                <a:solidFill>
                  <a:srgbClr val="000000"/>
                </a:solidFill>
              </a:rPr>
              <a:t>Kollinearität</a:t>
            </a:r>
            <a:r>
              <a:rPr lang="de-DE" sz="1800" dirty="0" smtClean="0">
                <a:solidFill>
                  <a:srgbClr val="000000"/>
                </a:solidFill>
              </a:rPr>
              <a:t> hin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de-DE" sz="1800" dirty="0" smtClean="0">
                <a:solidFill>
                  <a:srgbClr val="000000"/>
                </a:solidFill>
              </a:rPr>
              <a:t>prüfen, ob Variable vielleicht aus dem Modell auszuschließen ist</a:t>
            </a:r>
          </a:p>
          <a:p>
            <a:pPr marL="342900" indent="-342900">
              <a:buNone/>
            </a:pPr>
            <a:endParaRPr lang="de-DE" sz="1800" dirty="0" smtClean="0">
              <a:solidFill>
                <a:srgbClr val="000000"/>
              </a:solidFill>
            </a:endParaRPr>
          </a:p>
          <a:p>
            <a:pPr marL="342900" indent="-342900">
              <a:buNone/>
            </a:pPr>
            <a:r>
              <a:rPr lang="de-DE" sz="1800" i="1" dirty="0" smtClean="0">
                <a:solidFill>
                  <a:srgbClr val="000000"/>
                </a:solidFill>
              </a:rPr>
              <a:t>Analysieren </a:t>
            </a:r>
            <a:r>
              <a:rPr lang="de-DE" sz="1800" i="1" dirty="0" smtClean="0">
                <a:solidFill>
                  <a:srgbClr val="000000"/>
                </a:solidFill>
                <a:sym typeface="Wingdings" pitchFamily="2" charset="2"/>
              </a:rPr>
              <a:t> L</a:t>
            </a:r>
            <a:r>
              <a:rPr lang="de-DE" sz="1800" i="1" dirty="0" smtClean="0">
                <a:solidFill>
                  <a:srgbClr val="000000"/>
                </a:solidFill>
              </a:rPr>
              <a:t>ineare Regression </a:t>
            </a:r>
            <a:r>
              <a:rPr lang="de-DE" sz="1800" i="1" dirty="0" smtClean="0">
                <a:solidFill>
                  <a:srgbClr val="000000"/>
                </a:solidFill>
                <a:sym typeface="Wingdings" pitchFamily="2" charset="2"/>
              </a:rPr>
              <a:t></a:t>
            </a:r>
            <a:r>
              <a:rPr lang="de-DE" sz="1800" i="1" dirty="0" smtClean="0">
                <a:solidFill>
                  <a:srgbClr val="000000"/>
                </a:solidFill>
              </a:rPr>
              <a:t> </a:t>
            </a:r>
            <a:r>
              <a:rPr lang="de-DE" sz="1800" i="1" dirty="0" err="1" smtClean="0">
                <a:solidFill>
                  <a:srgbClr val="000000"/>
                </a:solidFill>
              </a:rPr>
              <a:t>Kollinearitätsprüfung</a:t>
            </a:r>
            <a:endParaRPr lang="de-DE" sz="1800" i="1" dirty="0" smtClean="0">
              <a:solidFill>
                <a:srgbClr val="000000"/>
              </a:solidFill>
            </a:endParaRPr>
          </a:p>
        </p:txBody>
      </p:sp>
      <p:sp>
        <p:nvSpPr>
          <p:cNvPr id="9" name="Titel 2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de-DE" dirty="0" smtClean="0"/>
              <a:t>3</a:t>
            </a:r>
            <a:r>
              <a:rPr lang="de-DE" dirty="0" smtClean="0">
                <a:latin typeface="Arial Black" pitchFamily="34" charset="0"/>
              </a:rPr>
              <a:t>. Güteprüfung formativer </a:t>
            </a:r>
            <a:r>
              <a:rPr lang="de-DE" dirty="0" err="1" smtClean="0">
                <a:latin typeface="Arial Black" pitchFamily="34" charset="0"/>
              </a:rPr>
              <a:t>Messmodelle</a:t>
            </a:r>
            <a:r>
              <a:rPr lang="de-DE" dirty="0" smtClean="0">
                <a:latin typeface="Arial Black" pitchFamily="34" charset="0"/>
              </a:rPr>
              <a:t/>
            </a:r>
            <a:br>
              <a:rPr lang="de-DE" dirty="0" smtClean="0">
                <a:latin typeface="Arial Black" pitchFamily="34" charset="0"/>
              </a:rPr>
            </a:br>
            <a:r>
              <a:rPr lang="de-DE" sz="1800" dirty="0" smtClean="0"/>
              <a:t>- </a:t>
            </a:r>
            <a:r>
              <a:rPr lang="de-DE" sz="1800" dirty="0" err="1" smtClean="0"/>
              <a:t>Multikollinearität</a:t>
            </a:r>
            <a:r>
              <a:rPr lang="de-DE" sz="1800" dirty="0" smtClean="0"/>
              <a:t> -</a:t>
            </a:r>
            <a:endParaRPr lang="de-DE" sz="1800" dirty="0" smtClean="0">
              <a:latin typeface="Arial Black" pitchFamily="34" charset="0"/>
            </a:endParaRPr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0"/>
          </p:nvPr>
        </p:nvSpPr>
        <p:spPr bwMode="auto">
          <a:xfrm>
            <a:off x="2047875" y="6372225"/>
            <a:ext cx="6791325" cy="296863"/>
          </a:xfrm>
          <a:noFill/>
        </p:spPr>
        <p:txBody>
          <a:bodyPr/>
          <a:lstStyle/>
          <a:p>
            <a:r>
              <a:rPr dirty="0" smtClean="0"/>
              <a:t>| </a:t>
            </a:r>
            <a:r>
              <a:rPr lang="de-DE" dirty="0" smtClean="0"/>
              <a:t>Sommersemester 2015</a:t>
            </a:r>
            <a:r>
              <a:rPr dirty="0" smtClean="0"/>
              <a:t> | Vanessa Pfegfeidel | </a:t>
            </a:r>
            <a:r>
              <a:rPr dirty="0" smtClean="0"/>
              <a:t>01</a:t>
            </a:r>
            <a:r>
              <a:rPr lang="de-DE" dirty="0" smtClean="0"/>
              <a:t>.07.2015</a:t>
            </a:r>
            <a:r>
              <a:rPr dirty="0" smtClean="0"/>
              <a:t> </a:t>
            </a:r>
            <a:r>
              <a:rPr dirty="0" smtClean="0"/>
              <a:t>| Folie </a:t>
            </a:r>
            <a:fld id="{D381CC1A-1512-4969-9C74-9FC61BD7031B}" type="slidenum">
              <a:rPr smtClean="0"/>
              <a:pPr/>
              <a:t>20</a:t>
            </a:fld>
            <a:r>
              <a:rPr dirty="0" smtClean="0"/>
              <a:t> |</a:t>
            </a:r>
          </a:p>
          <a:p>
            <a:endParaRPr dirty="0" smtClean="0"/>
          </a:p>
          <a:p>
            <a:endParaRPr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marL="342900" indent="-342900">
              <a:buNone/>
            </a:pPr>
            <a:r>
              <a:rPr lang="de-DE" sz="1800" i="1" u="sng" dirty="0" err="1" smtClean="0">
                <a:solidFill>
                  <a:srgbClr val="000000"/>
                </a:solidFill>
              </a:rPr>
              <a:t>Kollinearitätsmaße</a:t>
            </a:r>
            <a:endParaRPr lang="de-DE" sz="1800" i="1" u="sng" dirty="0" smtClean="0">
              <a:solidFill>
                <a:srgbClr val="000000"/>
              </a:solidFill>
            </a:endParaRPr>
          </a:p>
          <a:p>
            <a:pPr marL="342900" indent="-342900">
              <a:buNone/>
            </a:pPr>
            <a:r>
              <a:rPr lang="de-DE" sz="1800" dirty="0" smtClean="0">
                <a:solidFill>
                  <a:srgbClr val="000000"/>
                </a:solidFill>
              </a:rPr>
              <a:t>1.	Varianzinflationsfaktor: mit zunehmender </a:t>
            </a:r>
            <a:r>
              <a:rPr lang="de-DE" sz="1800" dirty="0" err="1" smtClean="0">
                <a:solidFill>
                  <a:srgbClr val="000000"/>
                </a:solidFill>
              </a:rPr>
              <a:t>Multikollinearität</a:t>
            </a:r>
            <a:r>
              <a:rPr lang="de-DE" sz="1800" dirty="0" smtClean="0">
                <a:solidFill>
                  <a:srgbClr val="000000"/>
                </a:solidFill>
              </a:rPr>
              <a:t> vergrößert sich die Varianz des </a:t>
            </a:r>
            <a:r>
              <a:rPr lang="de-DE" sz="1800" dirty="0" err="1" smtClean="0">
                <a:solidFill>
                  <a:srgbClr val="000000"/>
                </a:solidFill>
              </a:rPr>
              <a:t>Regressionskoeffzienten</a:t>
            </a:r>
            <a:r>
              <a:rPr lang="de-DE" sz="1800" dirty="0" smtClean="0">
                <a:solidFill>
                  <a:srgbClr val="000000"/>
                </a:solidFill>
              </a:rPr>
              <a:t> um diesen Faktor </a:t>
            </a:r>
            <a:r>
              <a:rPr lang="de-DE" sz="1800" dirty="0" smtClean="0">
                <a:solidFill>
                  <a:srgbClr val="000000"/>
                </a:solidFill>
                <a:sym typeface="Wingdings" pitchFamily="2" charset="2"/>
              </a:rPr>
              <a:t> hohe Werte deuten auf das Vorliegen von </a:t>
            </a:r>
            <a:r>
              <a:rPr lang="de-DE" sz="1800" dirty="0" err="1" smtClean="0">
                <a:solidFill>
                  <a:srgbClr val="000000"/>
                </a:solidFill>
                <a:sym typeface="Wingdings" pitchFamily="2" charset="2"/>
              </a:rPr>
              <a:t>Kollinearität</a:t>
            </a:r>
            <a:r>
              <a:rPr lang="de-DE" sz="1800" dirty="0" smtClean="0">
                <a:solidFill>
                  <a:srgbClr val="000000"/>
                </a:solidFill>
                <a:sym typeface="Wingdings" pitchFamily="2" charset="2"/>
              </a:rPr>
              <a:t> hin  </a:t>
            </a:r>
            <a:r>
              <a:rPr lang="de-DE" sz="1800" dirty="0" smtClean="0">
                <a:solidFill>
                  <a:srgbClr val="000000"/>
                </a:solidFill>
              </a:rPr>
              <a:t>VIF ≤ 10 oder strenger ≤ 3</a:t>
            </a:r>
            <a:endParaRPr lang="de-DE" sz="1800" dirty="0" smtClean="0">
              <a:solidFill>
                <a:srgbClr val="FF0000"/>
              </a:solidFill>
            </a:endParaRPr>
          </a:p>
          <a:p>
            <a:pPr marL="342900" indent="-342900">
              <a:buNone/>
            </a:pPr>
            <a:r>
              <a:rPr lang="de-DE" sz="1800" dirty="0" smtClean="0">
                <a:solidFill>
                  <a:srgbClr val="000000"/>
                </a:solidFill>
              </a:rPr>
              <a:t>2.	Toleranz: 1-R²  </a:t>
            </a:r>
            <a:r>
              <a:rPr lang="de-DE" sz="1800" dirty="0" smtClean="0">
                <a:solidFill>
                  <a:srgbClr val="000000"/>
                </a:solidFill>
                <a:sym typeface="Wingdings" pitchFamily="2" charset="2"/>
              </a:rPr>
              <a:t> </a:t>
            </a:r>
            <a:r>
              <a:rPr lang="de-DE" sz="1800" dirty="0" smtClean="0">
                <a:solidFill>
                  <a:srgbClr val="000000"/>
                </a:solidFill>
              </a:rPr>
              <a:t>R²: Anteil der Varianz eines Indikators, der durch die anderen Indikatoren erklärt wird</a:t>
            </a:r>
            <a:r>
              <a:rPr lang="de-DE" sz="1800" dirty="0" smtClean="0">
                <a:solidFill>
                  <a:srgbClr val="000000"/>
                </a:solidFill>
                <a:sym typeface="Wingdings" pitchFamily="2" charset="2"/>
              </a:rPr>
              <a:t>  kleine Werte deuten auf das Vorliegen von </a:t>
            </a:r>
            <a:r>
              <a:rPr lang="de-DE" sz="1800" dirty="0" err="1" smtClean="0">
                <a:solidFill>
                  <a:srgbClr val="000000"/>
                </a:solidFill>
                <a:sym typeface="Wingdings" pitchFamily="2" charset="2"/>
              </a:rPr>
              <a:t>Kollinearität</a:t>
            </a:r>
            <a:r>
              <a:rPr lang="de-DE" sz="1800" dirty="0" smtClean="0">
                <a:solidFill>
                  <a:srgbClr val="000000"/>
                </a:solidFill>
                <a:sym typeface="Wingdings" pitchFamily="2" charset="2"/>
              </a:rPr>
              <a:t> hin  &gt; 0,1 </a:t>
            </a:r>
            <a:endParaRPr lang="de-DE" sz="1800" dirty="0" smtClean="0">
              <a:solidFill>
                <a:srgbClr val="000000"/>
              </a:solidFill>
            </a:endParaRPr>
          </a:p>
          <a:p>
            <a:pPr marL="342900" indent="-342900">
              <a:buNone/>
            </a:pPr>
            <a:r>
              <a:rPr lang="de-DE" sz="1800" dirty="0" smtClean="0">
                <a:solidFill>
                  <a:srgbClr val="000000"/>
                </a:solidFill>
              </a:rPr>
              <a:t>3.	Konditionsindex: je größer die einzelnen Konditionsindizes (basiert auf Eigenwerten), desto stärker ist tendenziell die </a:t>
            </a:r>
            <a:r>
              <a:rPr lang="de-DE" sz="1800" dirty="0" err="1" smtClean="0">
                <a:solidFill>
                  <a:srgbClr val="000000"/>
                </a:solidFill>
              </a:rPr>
              <a:t>Kollinearität</a:t>
            </a:r>
            <a:r>
              <a:rPr lang="de-DE" sz="1800" dirty="0" smtClean="0">
                <a:solidFill>
                  <a:srgbClr val="000000"/>
                </a:solidFill>
              </a:rPr>
              <a:t> </a:t>
            </a:r>
            <a:r>
              <a:rPr lang="de-DE" sz="1800" dirty="0" smtClean="0">
                <a:solidFill>
                  <a:srgbClr val="000000"/>
                </a:solidFill>
                <a:sym typeface="Wingdings" pitchFamily="2" charset="2"/>
              </a:rPr>
              <a:t> &lt; 30</a:t>
            </a:r>
            <a:endParaRPr lang="de-DE" sz="1800" dirty="0" smtClean="0">
              <a:solidFill>
                <a:srgbClr val="000000"/>
              </a:solidFill>
            </a:endParaRPr>
          </a:p>
          <a:p>
            <a:pPr marL="342900" indent="-342900">
              <a:buNone/>
            </a:pPr>
            <a:r>
              <a:rPr lang="de-DE" sz="1800" dirty="0" smtClean="0">
                <a:solidFill>
                  <a:srgbClr val="000000"/>
                </a:solidFill>
              </a:rPr>
              <a:t>4.	Varianzanteile: Varianz der einzelnen Regressionskoeffizienten lassen sich in Komponenten zerlegen, die den Eigenwerten zugeordnet sind </a:t>
            </a:r>
            <a:r>
              <a:rPr lang="de-DE" sz="1800" dirty="0" smtClean="0">
                <a:solidFill>
                  <a:srgbClr val="000000"/>
                </a:solidFill>
                <a:sym typeface="Wingdings" pitchFamily="2" charset="2"/>
              </a:rPr>
              <a:t> wenn sich zeigt, dass ein Eigenwert die Varianz mehrerer Regressionskoeffizienten in hohem Maße erklärt, sind diese Variablen voneinander abhängig</a:t>
            </a:r>
            <a:endParaRPr lang="de-DE" sz="1800" dirty="0" smtClean="0">
              <a:solidFill>
                <a:srgbClr val="000000"/>
              </a:solidFill>
            </a:endParaRPr>
          </a:p>
          <a:p>
            <a:pPr marL="342900" indent="-342900">
              <a:buAutoNum type="arabicParenR"/>
            </a:pPr>
            <a:endParaRPr lang="de-DE" sz="1800" dirty="0" smtClean="0">
              <a:solidFill>
                <a:srgbClr val="000000"/>
              </a:solidFill>
            </a:endParaRPr>
          </a:p>
          <a:p>
            <a:pPr marL="342900" indent="-342900">
              <a:buNone/>
            </a:pPr>
            <a:endParaRPr lang="de-DE" sz="1800" i="1" dirty="0" smtClean="0">
              <a:solidFill>
                <a:srgbClr val="000000"/>
              </a:solidFill>
            </a:endParaRPr>
          </a:p>
          <a:p>
            <a:pPr marL="342900" indent="-342900">
              <a:buNone/>
            </a:pPr>
            <a:endParaRPr lang="de-DE" sz="1800" dirty="0" smtClean="0">
              <a:solidFill>
                <a:srgbClr val="000000"/>
              </a:solidFill>
            </a:endParaRPr>
          </a:p>
        </p:txBody>
      </p:sp>
      <p:sp>
        <p:nvSpPr>
          <p:cNvPr id="8" name="Titel 2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de-DE" dirty="0" smtClean="0"/>
              <a:t>3</a:t>
            </a:r>
            <a:r>
              <a:rPr lang="de-DE" dirty="0" smtClean="0">
                <a:latin typeface="Arial Black" pitchFamily="34" charset="0"/>
              </a:rPr>
              <a:t>. Güteprüfung formativer </a:t>
            </a:r>
            <a:r>
              <a:rPr lang="de-DE" dirty="0" err="1" smtClean="0">
                <a:latin typeface="Arial Black" pitchFamily="34" charset="0"/>
              </a:rPr>
              <a:t>Messmodelle</a:t>
            </a:r>
            <a:r>
              <a:rPr lang="de-DE" dirty="0" smtClean="0">
                <a:latin typeface="Arial Black" pitchFamily="34" charset="0"/>
              </a:rPr>
              <a:t/>
            </a:r>
            <a:br>
              <a:rPr lang="de-DE" dirty="0" smtClean="0">
                <a:latin typeface="Arial Black" pitchFamily="34" charset="0"/>
              </a:rPr>
            </a:br>
            <a:r>
              <a:rPr lang="de-DE" sz="1800" dirty="0" smtClean="0"/>
              <a:t>- </a:t>
            </a:r>
            <a:r>
              <a:rPr lang="de-DE" sz="1800" dirty="0" err="1" smtClean="0"/>
              <a:t>Multikollinearität</a:t>
            </a:r>
            <a:r>
              <a:rPr lang="de-DE" sz="1800" dirty="0" smtClean="0"/>
              <a:t> -</a:t>
            </a:r>
            <a:endParaRPr lang="de-DE" sz="1800" dirty="0" smtClean="0">
              <a:latin typeface="Arial Black" pitchFamily="34" charset="0"/>
            </a:endParaRPr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0"/>
          </p:nvPr>
        </p:nvSpPr>
        <p:spPr bwMode="auto">
          <a:xfrm>
            <a:off x="2047875" y="6372225"/>
            <a:ext cx="6791325" cy="296863"/>
          </a:xfrm>
          <a:noFill/>
        </p:spPr>
        <p:txBody>
          <a:bodyPr/>
          <a:lstStyle/>
          <a:p>
            <a:r>
              <a:rPr dirty="0" smtClean="0"/>
              <a:t>| </a:t>
            </a:r>
            <a:r>
              <a:rPr lang="de-DE" dirty="0" smtClean="0"/>
              <a:t>Sommersemester 2015</a:t>
            </a:r>
            <a:r>
              <a:rPr dirty="0" smtClean="0"/>
              <a:t> | Vanessa Pfegfeidel | </a:t>
            </a:r>
            <a:r>
              <a:rPr dirty="0" smtClean="0"/>
              <a:t>01</a:t>
            </a:r>
            <a:r>
              <a:rPr lang="de-DE" dirty="0" smtClean="0"/>
              <a:t>.07.2015</a:t>
            </a:r>
            <a:r>
              <a:rPr dirty="0" smtClean="0"/>
              <a:t> </a:t>
            </a:r>
            <a:r>
              <a:rPr dirty="0" smtClean="0"/>
              <a:t>| Folie </a:t>
            </a:r>
            <a:fld id="{D381CC1A-1512-4969-9C74-9FC61BD7031B}" type="slidenum">
              <a:rPr smtClean="0"/>
              <a:pPr/>
              <a:t>21</a:t>
            </a:fld>
            <a:r>
              <a:rPr dirty="0" smtClean="0"/>
              <a:t> |</a:t>
            </a:r>
          </a:p>
          <a:p>
            <a:endParaRPr dirty="0" smtClean="0"/>
          </a:p>
          <a:p>
            <a:endParaRPr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5006"/>
          </a:xfrm>
        </p:spPr>
        <p:txBody>
          <a:bodyPr anchor="t"/>
          <a:lstStyle/>
          <a:p>
            <a:pPr marL="342900" indent="-342900">
              <a:buNone/>
            </a:pPr>
            <a:r>
              <a:rPr lang="de-DE" sz="1800" b="1" dirty="0" smtClean="0">
                <a:solidFill>
                  <a:srgbClr val="000000"/>
                </a:solidFill>
              </a:rPr>
              <a:t>2. MIMIC-Modell </a:t>
            </a:r>
            <a:r>
              <a:rPr lang="de-DE" sz="1800" dirty="0" smtClean="0">
                <a:solidFill>
                  <a:srgbClr val="000000"/>
                </a:solidFill>
              </a:rPr>
              <a:t>(Multiple </a:t>
            </a:r>
            <a:r>
              <a:rPr lang="de-DE" sz="1800" dirty="0" err="1" smtClean="0">
                <a:solidFill>
                  <a:srgbClr val="000000"/>
                </a:solidFill>
              </a:rPr>
              <a:t>Indicators</a:t>
            </a:r>
            <a:r>
              <a:rPr lang="de-DE" sz="1800" dirty="0" smtClean="0">
                <a:solidFill>
                  <a:srgbClr val="000000"/>
                </a:solidFill>
              </a:rPr>
              <a:t>, Multiple </a:t>
            </a:r>
            <a:r>
              <a:rPr lang="de-DE" sz="1800" dirty="0" err="1" smtClean="0">
                <a:solidFill>
                  <a:srgbClr val="000000"/>
                </a:solidFill>
              </a:rPr>
              <a:t>Causes</a:t>
            </a:r>
            <a:r>
              <a:rPr lang="de-DE" sz="1800" dirty="0" smtClean="0">
                <a:solidFill>
                  <a:srgbClr val="000000"/>
                </a:solidFill>
              </a:rPr>
              <a:t>)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de-DE" sz="1800" dirty="0" smtClean="0">
                <a:solidFill>
                  <a:srgbClr val="000000"/>
                </a:solidFill>
              </a:rPr>
              <a:t>Interne-Konsistenz-Prüfung nicht sinnvoll, da …</a:t>
            </a:r>
          </a:p>
          <a:p>
            <a:pPr marL="534988" indent="0">
              <a:buNone/>
            </a:pPr>
            <a:r>
              <a:rPr lang="de-DE" sz="1800" dirty="0" smtClean="0">
                <a:solidFill>
                  <a:srgbClr val="000000"/>
                </a:solidFill>
              </a:rPr>
              <a:t>-…keine Korrelation zwischen Indikatoren (Unabhängigkeit der formativen Indikatoren) und</a:t>
            </a:r>
          </a:p>
          <a:p>
            <a:pPr marL="534988" indent="0">
              <a:buNone/>
            </a:pPr>
            <a:r>
              <a:rPr lang="de-DE" sz="1800" dirty="0" smtClean="0">
                <a:solidFill>
                  <a:srgbClr val="000000"/>
                </a:solidFill>
              </a:rPr>
              <a:t>-…die Messung verschiedener Facetten, welche u.a. auch unterschiedliche Vorzeichen aufweisen können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de-DE" sz="1800" dirty="0" smtClean="0">
                <a:solidFill>
                  <a:srgbClr val="000000"/>
                </a:solidFill>
              </a:rPr>
              <a:t>MIMIC-Modell: verwendet gleichzeitig formative (Multiple </a:t>
            </a:r>
            <a:r>
              <a:rPr lang="de-DE" sz="1800" dirty="0" err="1" smtClean="0">
                <a:solidFill>
                  <a:srgbClr val="000000"/>
                </a:solidFill>
              </a:rPr>
              <a:t>Causes</a:t>
            </a:r>
            <a:r>
              <a:rPr lang="de-DE" sz="1800" dirty="0" smtClean="0">
                <a:solidFill>
                  <a:srgbClr val="000000"/>
                </a:solidFill>
              </a:rPr>
              <a:t>) und </a:t>
            </a:r>
            <a:r>
              <a:rPr lang="de-DE" sz="1800" dirty="0" err="1" smtClean="0">
                <a:solidFill>
                  <a:srgbClr val="000000"/>
                </a:solidFill>
              </a:rPr>
              <a:t>reflektive</a:t>
            </a:r>
            <a:r>
              <a:rPr lang="de-DE" sz="1800" dirty="0" smtClean="0">
                <a:solidFill>
                  <a:srgbClr val="000000"/>
                </a:solidFill>
              </a:rPr>
              <a:t> (Multiple </a:t>
            </a:r>
            <a:r>
              <a:rPr lang="de-DE" sz="1800" dirty="0" err="1" smtClean="0">
                <a:solidFill>
                  <a:srgbClr val="000000"/>
                </a:solidFill>
              </a:rPr>
              <a:t>Indicators</a:t>
            </a:r>
            <a:r>
              <a:rPr lang="de-DE" sz="1800" dirty="0" smtClean="0">
                <a:solidFill>
                  <a:srgbClr val="000000"/>
                </a:solidFill>
              </a:rPr>
              <a:t>) Indikatoren zur Messung eines </a:t>
            </a:r>
            <a:r>
              <a:rPr lang="de-DE" sz="1800" dirty="0" err="1" smtClean="0">
                <a:solidFill>
                  <a:srgbClr val="000000"/>
                </a:solidFill>
              </a:rPr>
              <a:t>Konstruktes</a:t>
            </a:r>
            <a:endParaRPr lang="de-DE" sz="1800" dirty="0" smtClean="0">
              <a:solidFill>
                <a:srgbClr val="000000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de-DE" sz="1800" dirty="0" err="1" smtClean="0">
                <a:solidFill>
                  <a:srgbClr val="000000"/>
                </a:solidFill>
              </a:rPr>
              <a:t>reflektive</a:t>
            </a:r>
            <a:r>
              <a:rPr lang="de-DE" sz="1800" dirty="0" smtClean="0">
                <a:solidFill>
                  <a:srgbClr val="000000"/>
                </a:solidFill>
              </a:rPr>
              <a:t> Indikatoren als Referenzindikatoren verwenden, da so sichergestellt ist, dass immer dasselbe gemessen wird</a:t>
            </a:r>
          </a:p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de-DE" sz="1800" dirty="0" smtClean="0">
                <a:solidFill>
                  <a:srgbClr val="000000"/>
                </a:solidFill>
              </a:rPr>
              <a:t>Bedeutsamkeit einzelner formativer Indikatoren zur Prognose des </a:t>
            </a:r>
            <a:r>
              <a:rPr lang="de-DE" sz="1800" dirty="0" err="1" smtClean="0">
                <a:solidFill>
                  <a:srgbClr val="000000"/>
                </a:solidFill>
              </a:rPr>
              <a:t>Konstruktes</a:t>
            </a:r>
            <a:r>
              <a:rPr lang="de-DE" sz="1800" dirty="0" smtClean="0">
                <a:solidFill>
                  <a:srgbClr val="000000"/>
                </a:solidFill>
              </a:rPr>
              <a:t> erkennbar sowie die gemeinsame Vorhersagekraft aller formativen Indikatoren für das Konstrukt (erklärte Varianz)</a:t>
            </a:r>
          </a:p>
          <a:p>
            <a:pPr marL="342900" indent="-342900">
              <a:buNone/>
            </a:pPr>
            <a:r>
              <a:rPr lang="de-DE" sz="1800" i="1" dirty="0" smtClean="0">
                <a:solidFill>
                  <a:srgbClr val="000000"/>
                </a:solidFill>
              </a:rPr>
              <a:t>AMOS</a:t>
            </a:r>
          </a:p>
        </p:txBody>
      </p:sp>
      <p:sp>
        <p:nvSpPr>
          <p:cNvPr id="7" name="Titel 2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de-DE" dirty="0" smtClean="0"/>
              <a:t>3</a:t>
            </a:r>
            <a:r>
              <a:rPr lang="de-DE" dirty="0" smtClean="0">
                <a:latin typeface="Arial Black" pitchFamily="34" charset="0"/>
              </a:rPr>
              <a:t>. Güteprüfung formativer </a:t>
            </a:r>
            <a:r>
              <a:rPr lang="de-DE" dirty="0" err="1" smtClean="0">
                <a:latin typeface="Arial Black" pitchFamily="34" charset="0"/>
              </a:rPr>
              <a:t>Messmodelle</a:t>
            </a:r>
            <a:r>
              <a:rPr lang="de-DE" dirty="0" smtClean="0">
                <a:latin typeface="Arial Black" pitchFamily="34" charset="0"/>
              </a:rPr>
              <a:t/>
            </a:r>
            <a:br>
              <a:rPr lang="de-DE" dirty="0" smtClean="0">
                <a:latin typeface="Arial Black" pitchFamily="34" charset="0"/>
              </a:rPr>
            </a:br>
            <a:r>
              <a:rPr lang="de-DE" sz="1800" dirty="0" smtClean="0"/>
              <a:t>- MIMIC-Modell -</a:t>
            </a:r>
            <a:endParaRPr lang="de-DE" sz="1800" dirty="0" smtClean="0">
              <a:latin typeface="Arial Black" pitchFamily="34" charset="0"/>
            </a:endParaRPr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0"/>
          </p:nvPr>
        </p:nvSpPr>
        <p:spPr bwMode="auto">
          <a:xfrm>
            <a:off x="2047875" y="6372225"/>
            <a:ext cx="6791325" cy="296863"/>
          </a:xfrm>
          <a:noFill/>
        </p:spPr>
        <p:txBody>
          <a:bodyPr/>
          <a:lstStyle/>
          <a:p>
            <a:r>
              <a:rPr dirty="0" smtClean="0"/>
              <a:t>| </a:t>
            </a:r>
            <a:r>
              <a:rPr lang="de-DE" dirty="0" smtClean="0"/>
              <a:t>Sommersemester 2015</a:t>
            </a:r>
            <a:r>
              <a:rPr dirty="0" smtClean="0"/>
              <a:t> | Vanessa Pfegfeidel | </a:t>
            </a:r>
            <a:r>
              <a:rPr dirty="0" smtClean="0"/>
              <a:t>01</a:t>
            </a:r>
            <a:r>
              <a:rPr lang="de-DE" dirty="0" smtClean="0"/>
              <a:t>.07.2015</a:t>
            </a:r>
            <a:r>
              <a:rPr dirty="0" smtClean="0"/>
              <a:t> </a:t>
            </a:r>
            <a:r>
              <a:rPr dirty="0" smtClean="0"/>
              <a:t>| Folie </a:t>
            </a:r>
            <a:fld id="{D381CC1A-1512-4969-9C74-9FC61BD7031B}" type="slidenum">
              <a:rPr smtClean="0"/>
              <a:pPr/>
              <a:t>22</a:t>
            </a:fld>
            <a:r>
              <a:rPr dirty="0" smtClean="0"/>
              <a:t> |</a:t>
            </a:r>
          </a:p>
          <a:p>
            <a:endParaRPr dirty="0" smtClean="0"/>
          </a:p>
          <a:p>
            <a:endParaRPr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42803"/>
          </a:xfrm>
        </p:spPr>
        <p:txBody>
          <a:bodyPr anchor="t"/>
          <a:lstStyle/>
          <a:p>
            <a:pPr marL="342900" indent="-342900">
              <a:buNone/>
            </a:pPr>
            <a:r>
              <a:rPr lang="de-DE" sz="1800" b="1" i="1" u="sng" dirty="0" err="1" smtClean="0">
                <a:solidFill>
                  <a:srgbClr val="000000"/>
                </a:solidFill>
              </a:rPr>
              <a:t>Prüfmaße</a:t>
            </a:r>
            <a:endParaRPr lang="de-DE" sz="1800" b="1" i="1" u="sng" dirty="0" smtClean="0">
              <a:solidFill>
                <a:srgbClr val="000000"/>
              </a:solidFill>
            </a:endParaRPr>
          </a:p>
          <a:p>
            <a:pPr marL="342900" indent="-342900">
              <a:buNone/>
            </a:pPr>
            <a:r>
              <a:rPr lang="de-DE" sz="1800" i="1" u="sng" dirty="0" smtClean="0">
                <a:solidFill>
                  <a:srgbClr val="000000"/>
                </a:solidFill>
              </a:rPr>
              <a:t>Formativer Modellteil</a:t>
            </a:r>
          </a:p>
          <a:p>
            <a:pPr marL="342900" indent="-342900">
              <a:buAutoNum type="arabicPeriod"/>
            </a:pPr>
            <a:r>
              <a:rPr lang="de-DE" sz="1800" dirty="0" err="1" smtClean="0">
                <a:solidFill>
                  <a:srgbClr val="000000"/>
                </a:solidFill>
              </a:rPr>
              <a:t>unstandardisierte</a:t>
            </a:r>
            <a:r>
              <a:rPr lang="de-DE" sz="1800" dirty="0" smtClean="0">
                <a:solidFill>
                  <a:srgbClr val="000000"/>
                </a:solidFill>
              </a:rPr>
              <a:t>/ standardisierte Regressionskoeffizienten: signifikanter Erklärungsgehalt</a:t>
            </a:r>
          </a:p>
          <a:p>
            <a:pPr marL="342900" indent="-342900">
              <a:buAutoNum type="arabicPeriod"/>
            </a:pPr>
            <a:r>
              <a:rPr lang="de-DE" sz="1800" dirty="0" smtClean="0">
                <a:solidFill>
                  <a:srgbClr val="000000"/>
                </a:solidFill>
              </a:rPr>
              <a:t>C.R.-Werte &gt; 1,96 bzw. p-Werte &lt; 0,05</a:t>
            </a:r>
          </a:p>
          <a:p>
            <a:pPr marL="342900" indent="-342900">
              <a:buFontTx/>
              <a:buAutoNum type="arabicPeriod"/>
            </a:pPr>
            <a:r>
              <a:rPr lang="de-DE" sz="1800" dirty="0" smtClean="0">
                <a:solidFill>
                  <a:srgbClr val="000000"/>
                </a:solidFill>
              </a:rPr>
              <a:t>R² des formativ-gemessenen </a:t>
            </a:r>
            <a:r>
              <a:rPr lang="de-DE" sz="1800" dirty="0" err="1" smtClean="0">
                <a:solidFill>
                  <a:srgbClr val="000000"/>
                </a:solidFill>
              </a:rPr>
              <a:t>Konstruktes</a:t>
            </a:r>
            <a:r>
              <a:rPr lang="de-DE" sz="1800" dirty="0" smtClean="0">
                <a:solidFill>
                  <a:srgbClr val="000000"/>
                </a:solidFill>
              </a:rPr>
              <a:t>: …% der Varianz des </a:t>
            </a:r>
            <a:r>
              <a:rPr lang="de-DE" sz="1800" dirty="0" err="1" smtClean="0">
                <a:solidFill>
                  <a:srgbClr val="000000"/>
                </a:solidFill>
              </a:rPr>
              <a:t>Konstruktes</a:t>
            </a:r>
            <a:r>
              <a:rPr lang="de-DE" sz="1800" dirty="0" smtClean="0">
                <a:solidFill>
                  <a:srgbClr val="000000"/>
                </a:solidFill>
              </a:rPr>
              <a:t> wird durch formative Indikatoren erklärt (</a:t>
            </a:r>
            <a:r>
              <a:rPr lang="de-DE" sz="1800" dirty="0" err="1" smtClean="0">
                <a:solidFill>
                  <a:srgbClr val="000000"/>
                </a:solidFill>
              </a:rPr>
              <a:t>squared</a:t>
            </a:r>
            <a:r>
              <a:rPr lang="de-DE" sz="1800" dirty="0" smtClean="0">
                <a:solidFill>
                  <a:srgbClr val="000000"/>
                </a:solidFill>
              </a:rPr>
              <a:t> multiple </a:t>
            </a:r>
            <a:r>
              <a:rPr lang="de-DE" sz="1800" dirty="0" err="1" smtClean="0">
                <a:solidFill>
                  <a:srgbClr val="000000"/>
                </a:solidFill>
              </a:rPr>
              <a:t>correlations</a:t>
            </a:r>
            <a:r>
              <a:rPr lang="de-DE" sz="1800" dirty="0" smtClean="0">
                <a:solidFill>
                  <a:srgbClr val="000000"/>
                </a:solidFill>
              </a:rPr>
              <a:t>)</a:t>
            </a:r>
          </a:p>
          <a:p>
            <a:pPr marL="342900" indent="-342900">
              <a:buNone/>
            </a:pPr>
            <a:r>
              <a:rPr lang="de-DE" sz="1800" i="1" u="sng" dirty="0" err="1" smtClean="0">
                <a:solidFill>
                  <a:srgbClr val="000000"/>
                </a:solidFill>
              </a:rPr>
              <a:t>Reflektiver</a:t>
            </a:r>
            <a:r>
              <a:rPr lang="de-DE" sz="1800" i="1" u="sng" dirty="0" smtClean="0">
                <a:solidFill>
                  <a:srgbClr val="000000"/>
                </a:solidFill>
              </a:rPr>
              <a:t> Modellteil</a:t>
            </a:r>
          </a:p>
          <a:p>
            <a:pPr marL="342900" indent="-342900">
              <a:buAutoNum type="arabicPeriod"/>
            </a:pPr>
            <a:r>
              <a:rPr lang="de-DE" sz="1800" dirty="0" smtClean="0">
                <a:solidFill>
                  <a:srgbClr val="000000"/>
                </a:solidFill>
              </a:rPr>
              <a:t>Indikatorreliabilität (</a:t>
            </a:r>
            <a:r>
              <a:rPr lang="de-DE" sz="1800" dirty="0" err="1" smtClean="0">
                <a:solidFill>
                  <a:srgbClr val="000000"/>
                </a:solidFill>
              </a:rPr>
              <a:t>squared</a:t>
            </a:r>
            <a:r>
              <a:rPr lang="de-DE" sz="1800" dirty="0" smtClean="0">
                <a:solidFill>
                  <a:srgbClr val="000000"/>
                </a:solidFill>
              </a:rPr>
              <a:t> multiple </a:t>
            </a:r>
            <a:r>
              <a:rPr lang="de-DE" sz="1800" dirty="0" err="1" smtClean="0">
                <a:solidFill>
                  <a:srgbClr val="000000"/>
                </a:solidFill>
              </a:rPr>
              <a:t>correlations</a:t>
            </a:r>
            <a:r>
              <a:rPr lang="de-DE" sz="1800" dirty="0" smtClean="0">
                <a:solidFill>
                  <a:srgbClr val="000000"/>
                </a:solidFill>
              </a:rPr>
              <a:t>)</a:t>
            </a:r>
          </a:p>
          <a:p>
            <a:pPr marL="342900" indent="-342900">
              <a:buAutoNum type="arabicPeriod"/>
            </a:pPr>
            <a:r>
              <a:rPr lang="de-DE" sz="1800" dirty="0" err="1" smtClean="0">
                <a:solidFill>
                  <a:srgbClr val="000000"/>
                </a:solidFill>
              </a:rPr>
              <a:t>Faktorreliabilität</a:t>
            </a:r>
            <a:endParaRPr lang="de-DE" sz="1800" dirty="0" smtClean="0">
              <a:solidFill>
                <a:srgbClr val="000000"/>
              </a:solidFill>
            </a:endParaRPr>
          </a:p>
          <a:p>
            <a:pPr marL="342900" indent="-342900">
              <a:buAutoNum type="arabicPeriod"/>
            </a:pPr>
            <a:r>
              <a:rPr lang="de-DE" sz="1800" dirty="0" smtClean="0">
                <a:solidFill>
                  <a:srgbClr val="000000"/>
                </a:solidFill>
              </a:rPr>
              <a:t>DEV</a:t>
            </a:r>
          </a:p>
          <a:p>
            <a:pPr marL="342900" indent="-342900">
              <a:buNone/>
            </a:pPr>
            <a:r>
              <a:rPr lang="de-DE" sz="1800" i="1" u="sng" dirty="0" smtClean="0">
                <a:solidFill>
                  <a:srgbClr val="000000"/>
                </a:solidFill>
              </a:rPr>
              <a:t>Gesamtfit des Modells</a:t>
            </a:r>
          </a:p>
          <a:p>
            <a:pPr marL="342900" indent="-342900">
              <a:buNone/>
            </a:pPr>
            <a:r>
              <a:rPr lang="de-DE" sz="1800" dirty="0" smtClean="0">
                <a:solidFill>
                  <a:srgbClr val="000000"/>
                </a:solidFill>
              </a:rPr>
              <a:t>Model Fit:     ,                                    , RMSEA, SRMR, CFI, TLI</a:t>
            </a: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1601951" y="5992906"/>
          <a:ext cx="325315" cy="2970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2" name="Equation" r:id="rId3" imgW="228501" imgH="253890" progId="Equation.DSMT4">
                  <p:embed/>
                </p:oleObj>
              </mc:Choice>
              <mc:Fallback>
                <p:oleObj name="Equation" r:id="rId3" imgW="228501" imgH="25389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1951" y="5992906"/>
                        <a:ext cx="325315" cy="29708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1934759" y="6019676"/>
          <a:ext cx="2260600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3" name="Equation" r:id="rId5" imgW="1586811" imgH="266584" progId="Equation.DSMT4">
                  <p:embed/>
                </p:oleObj>
              </mc:Choice>
              <mc:Fallback>
                <p:oleObj name="Equation" r:id="rId5" imgW="1586811" imgH="266584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4759" y="6019676"/>
                        <a:ext cx="2260600" cy="311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itel 2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de-DE" dirty="0" smtClean="0"/>
              <a:t>3</a:t>
            </a:r>
            <a:r>
              <a:rPr lang="de-DE" dirty="0" smtClean="0">
                <a:latin typeface="Arial Black" pitchFamily="34" charset="0"/>
              </a:rPr>
              <a:t>. Güteprüfung formativer </a:t>
            </a:r>
            <a:r>
              <a:rPr lang="de-DE" dirty="0" err="1" smtClean="0">
                <a:latin typeface="Arial Black" pitchFamily="34" charset="0"/>
              </a:rPr>
              <a:t>Messmodelle</a:t>
            </a:r>
            <a:r>
              <a:rPr lang="de-DE" dirty="0" smtClean="0">
                <a:latin typeface="Arial Black" pitchFamily="34" charset="0"/>
              </a:rPr>
              <a:t/>
            </a:r>
            <a:br>
              <a:rPr lang="de-DE" dirty="0" smtClean="0">
                <a:latin typeface="Arial Black" pitchFamily="34" charset="0"/>
              </a:rPr>
            </a:br>
            <a:r>
              <a:rPr lang="de-DE" sz="1800" dirty="0" smtClean="0"/>
              <a:t>- MIMIC-Modell -</a:t>
            </a:r>
            <a:endParaRPr lang="de-DE" sz="1800" dirty="0" smtClean="0">
              <a:latin typeface="Arial Black" pitchFamily="34" charset="0"/>
            </a:endParaRPr>
          </a:p>
        </p:txBody>
      </p:sp>
      <p:sp>
        <p:nvSpPr>
          <p:cNvPr id="8" name="Fußzeilenplatzhalter 3"/>
          <p:cNvSpPr>
            <a:spLocks noGrp="1"/>
          </p:cNvSpPr>
          <p:nvPr>
            <p:ph type="ftr" sz="quarter" idx="10"/>
          </p:nvPr>
        </p:nvSpPr>
        <p:spPr bwMode="auto">
          <a:xfrm>
            <a:off x="2047875" y="6372225"/>
            <a:ext cx="6791325" cy="296863"/>
          </a:xfrm>
          <a:noFill/>
        </p:spPr>
        <p:txBody>
          <a:bodyPr/>
          <a:lstStyle/>
          <a:p>
            <a:r>
              <a:rPr dirty="0" smtClean="0"/>
              <a:t>| </a:t>
            </a:r>
            <a:r>
              <a:rPr lang="de-DE" dirty="0" smtClean="0"/>
              <a:t>Sommersemester 2015</a:t>
            </a:r>
            <a:r>
              <a:rPr dirty="0" smtClean="0"/>
              <a:t> | Vanessa Pfegfeidel | </a:t>
            </a:r>
            <a:r>
              <a:rPr dirty="0" smtClean="0"/>
              <a:t>01</a:t>
            </a:r>
            <a:r>
              <a:rPr lang="de-DE" dirty="0" smtClean="0"/>
              <a:t>.07.2015</a:t>
            </a:r>
            <a:r>
              <a:rPr dirty="0" smtClean="0"/>
              <a:t> </a:t>
            </a:r>
            <a:r>
              <a:rPr dirty="0" smtClean="0"/>
              <a:t>| Folie </a:t>
            </a:r>
            <a:fld id="{D381CC1A-1512-4969-9C74-9FC61BD7031B}" type="slidenum">
              <a:rPr smtClean="0"/>
              <a:pPr/>
              <a:t>23</a:t>
            </a:fld>
            <a:r>
              <a:rPr dirty="0" smtClean="0"/>
              <a:t> |</a:t>
            </a:r>
          </a:p>
          <a:p>
            <a:endParaRPr dirty="0" smtClean="0"/>
          </a:p>
          <a:p>
            <a:endParaRPr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marL="342900" indent="-342900">
              <a:buNone/>
            </a:pPr>
            <a:r>
              <a:rPr lang="de-DE" sz="1800" i="1" u="sng" dirty="0" smtClean="0">
                <a:solidFill>
                  <a:srgbClr val="000000"/>
                </a:solidFill>
              </a:rPr>
              <a:t>Beispiel</a:t>
            </a:r>
            <a:endParaRPr lang="de-DE" sz="1800" dirty="0" smtClean="0">
              <a:solidFill>
                <a:srgbClr val="000000"/>
              </a:solidFill>
            </a:endParaRPr>
          </a:p>
        </p:txBody>
      </p:sp>
      <p:sp>
        <p:nvSpPr>
          <p:cNvPr id="9" name="Titel 2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de-DE" dirty="0" smtClean="0"/>
              <a:t>3</a:t>
            </a:r>
            <a:r>
              <a:rPr lang="de-DE" dirty="0" smtClean="0">
                <a:latin typeface="Arial Black" pitchFamily="34" charset="0"/>
              </a:rPr>
              <a:t>. Güteprüfung formativer </a:t>
            </a:r>
            <a:r>
              <a:rPr lang="de-DE" dirty="0" err="1" smtClean="0">
                <a:latin typeface="Arial Black" pitchFamily="34" charset="0"/>
              </a:rPr>
              <a:t>Messmodelle</a:t>
            </a:r>
            <a:r>
              <a:rPr lang="de-DE" dirty="0" smtClean="0">
                <a:latin typeface="Arial Black" pitchFamily="34" charset="0"/>
              </a:rPr>
              <a:t/>
            </a:r>
            <a:br>
              <a:rPr lang="de-DE" dirty="0" smtClean="0">
                <a:latin typeface="Arial Black" pitchFamily="34" charset="0"/>
              </a:rPr>
            </a:br>
            <a:r>
              <a:rPr lang="de-DE" sz="1800" dirty="0" smtClean="0"/>
              <a:t>- MIMIC-Modell -</a:t>
            </a:r>
            <a:endParaRPr lang="de-DE" sz="1800" dirty="0" smtClean="0">
              <a:latin typeface="Arial Black" pitchFamily="34" charset="0"/>
            </a:endParaRPr>
          </a:p>
        </p:txBody>
      </p:sp>
      <p:grpSp>
        <p:nvGrpSpPr>
          <p:cNvPr id="5" name="Gruppieren 85"/>
          <p:cNvGrpSpPr/>
          <p:nvPr/>
        </p:nvGrpSpPr>
        <p:grpSpPr>
          <a:xfrm>
            <a:off x="257664" y="2518118"/>
            <a:ext cx="8478372" cy="3029069"/>
            <a:chOff x="194600" y="2129077"/>
            <a:chExt cx="8712974" cy="3333704"/>
          </a:xfrm>
        </p:grpSpPr>
        <p:sp>
          <p:nvSpPr>
            <p:cNvPr id="7" name="Rechteck 6"/>
            <p:cNvSpPr/>
            <p:nvPr/>
          </p:nvSpPr>
          <p:spPr>
            <a:xfrm>
              <a:off x="5763069" y="2129077"/>
              <a:ext cx="3000396" cy="583602"/>
            </a:xfrm>
            <a:prstGeom prst="rect">
              <a:avLst/>
            </a:prstGeom>
            <a:ln w="3175">
              <a:solidFill>
                <a:srgbClr val="00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Rechteck 7"/>
            <p:cNvSpPr/>
            <p:nvPr/>
          </p:nvSpPr>
          <p:spPr>
            <a:xfrm>
              <a:off x="5763069" y="2987225"/>
              <a:ext cx="3000396" cy="583602"/>
            </a:xfrm>
            <a:prstGeom prst="rect">
              <a:avLst/>
            </a:prstGeom>
            <a:ln w="3175">
              <a:solidFill>
                <a:srgbClr val="00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Rechteck 9"/>
            <p:cNvSpPr/>
            <p:nvPr/>
          </p:nvSpPr>
          <p:spPr>
            <a:xfrm>
              <a:off x="5749001" y="4703521"/>
              <a:ext cx="3000396" cy="583602"/>
            </a:xfrm>
            <a:prstGeom prst="rect">
              <a:avLst/>
            </a:prstGeom>
            <a:ln w="3175">
              <a:solidFill>
                <a:srgbClr val="00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11" name="Gruppieren 84"/>
            <p:cNvGrpSpPr/>
            <p:nvPr/>
          </p:nvGrpSpPr>
          <p:grpSpPr>
            <a:xfrm>
              <a:off x="194600" y="2138493"/>
              <a:ext cx="5303126" cy="3324288"/>
              <a:chOff x="194600" y="2138493"/>
              <a:chExt cx="5303126" cy="3324288"/>
            </a:xfrm>
          </p:grpSpPr>
          <p:sp>
            <p:nvSpPr>
              <p:cNvPr id="21" name="Rechteck 20"/>
              <p:cNvSpPr/>
              <p:nvPr/>
            </p:nvSpPr>
            <p:spPr>
              <a:xfrm>
                <a:off x="194600" y="5034153"/>
                <a:ext cx="3103562" cy="428628"/>
              </a:xfrm>
              <a:prstGeom prst="rect">
                <a:avLst/>
              </a:prstGeom>
              <a:ln w="3175">
                <a:solidFill>
                  <a:srgbClr val="00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2" name="Rechteck 21"/>
              <p:cNvSpPr/>
              <p:nvPr/>
            </p:nvSpPr>
            <p:spPr>
              <a:xfrm>
                <a:off x="208668" y="4330753"/>
                <a:ext cx="3103562" cy="428628"/>
              </a:xfrm>
              <a:prstGeom prst="rect">
                <a:avLst/>
              </a:prstGeom>
              <a:ln w="3175">
                <a:solidFill>
                  <a:srgbClr val="00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3" name="Rechteck 22"/>
              <p:cNvSpPr/>
              <p:nvPr/>
            </p:nvSpPr>
            <p:spPr>
              <a:xfrm>
                <a:off x="222736" y="3599217"/>
                <a:ext cx="3103562" cy="428628"/>
              </a:xfrm>
              <a:prstGeom prst="rect">
                <a:avLst/>
              </a:prstGeom>
              <a:ln w="3175">
                <a:solidFill>
                  <a:srgbClr val="00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4" name="Rechteck 23"/>
              <p:cNvSpPr/>
              <p:nvPr/>
            </p:nvSpPr>
            <p:spPr>
              <a:xfrm>
                <a:off x="208668" y="2853613"/>
                <a:ext cx="3103562" cy="428628"/>
              </a:xfrm>
              <a:prstGeom prst="rect">
                <a:avLst/>
              </a:prstGeom>
              <a:ln w="3175">
                <a:solidFill>
                  <a:srgbClr val="00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5" name="Ellipse 24"/>
              <p:cNvSpPr/>
              <p:nvPr/>
            </p:nvSpPr>
            <p:spPr>
              <a:xfrm>
                <a:off x="3926090" y="3352939"/>
                <a:ext cx="1571636" cy="928694"/>
              </a:xfrm>
              <a:prstGeom prst="ellipse">
                <a:avLst/>
              </a:prstGeom>
              <a:ln w="3175">
                <a:solidFill>
                  <a:srgbClr val="00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6" name="Rechteck 25"/>
              <p:cNvSpPr/>
              <p:nvPr/>
            </p:nvSpPr>
            <p:spPr>
              <a:xfrm>
                <a:off x="196948" y="2138493"/>
                <a:ext cx="3103562" cy="428628"/>
              </a:xfrm>
              <a:prstGeom prst="rect">
                <a:avLst/>
              </a:prstGeom>
              <a:ln w="3175">
                <a:solidFill>
                  <a:srgbClr val="00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7" name="Textfeld 26"/>
              <p:cNvSpPr txBox="1"/>
              <p:nvPr/>
            </p:nvSpPr>
            <p:spPr>
              <a:xfrm>
                <a:off x="204951" y="2166628"/>
                <a:ext cx="310823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600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Die Zimmerausstattung ist gut.</a:t>
                </a:r>
                <a:endParaRPr lang="de-DE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" name="Textfeld 27"/>
              <p:cNvSpPr txBox="1"/>
              <p:nvPr/>
            </p:nvSpPr>
            <p:spPr>
              <a:xfrm>
                <a:off x="220717" y="2882935"/>
                <a:ext cx="310580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600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Das Freizeitangebot ist gut.</a:t>
                </a:r>
                <a:endParaRPr lang="de-DE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" name="Textfeld 28"/>
              <p:cNvSpPr txBox="1"/>
              <p:nvPr/>
            </p:nvSpPr>
            <p:spPr>
              <a:xfrm>
                <a:off x="231970" y="3627917"/>
                <a:ext cx="310207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600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Der Wellness-Bereich ist gut.</a:t>
                </a:r>
                <a:endParaRPr lang="de-DE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" name="Textfeld 29"/>
              <p:cNvSpPr txBox="1"/>
              <p:nvPr/>
            </p:nvSpPr>
            <p:spPr>
              <a:xfrm>
                <a:off x="234166" y="4372628"/>
                <a:ext cx="307174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600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Das Personal ist freundlich.</a:t>
                </a:r>
                <a:endParaRPr lang="de-DE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" name="Textfeld 30"/>
              <p:cNvSpPr txBox="1"/>
              <p:nvPr/>
            </p:nvSpPr>
            <p:spPr>
              <a:xfrm>
                <a:off x="210422" y="5077333"/>
                <a:ext cx="308141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600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Der Service ist gut.</a:t>
                </a:r>
                <a:endParaRPr lang="de-DE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32" name="Gerade Verbindung mit Pfeil 31"/>
              <p:cNvCxnSpPr>
                <a:endCxn id="25" idx="2"/>
              </p:cNvCxnSpPr>
              <p:nvPr/>
            </p:nvCxnSpPr>
            <p:spPr>
              <a:xfrm rot="16200000" flipH="1">
                <a:off x="2916780" y="2807975"/>
                <a:ext cx="1393041" cy="625580"/>
              </a:xfrm>
              <a:prstGeom prst="straightConnector1">
                <a:avLst/>
              </a:prstGeom>
              <a:ln w="3175">
                <a:solidFill>
                  <a:srgbClr val="000000"/>
                </a:solidFill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Gerade Verbindung mit Pfeil 32"/>
              <p:cNvCxnSpPr>
                <a:endCxn id="25" idx="2"/>
              </p:cNvCxnSpPr>
              <p:nvPr/>
            </p:nvCxnSpPr>
            <p:spPr>
              <a:xfrm>
                <a:off x="3298162" y="3067927"/>
                <a:ext cx="627928" cy="749359"/>
              </a:xfrm>
              <a:prstGeom prst="straightConnector1">
                <a:avLst/>
              </a:prstGeom>
              <a:ln w="3175">
                <a:solidFill>
                  <a:srgbClr val="000000"/>
                </a:solidFill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Gerade Verbindung mit Pfeil 33"/>
              <p:cNvCxnSpPr>
                <a:endCxn id="25" idx="2"/>
              </p:cNvCxnSpPr>
              <p:nvPr/>
            </p:nvCxnSpPr>
            <p:spPr>
              <a:xfrm flipV="1">
                <a:off x="3307534" y="3817286"/>
                <a:ext cx="618556" cy="694949"/>
              </a:xfrm>
              <a:prstGeom prst="straightConnector1">
                <a:avLst/>
              </a:prstGeom>
              <a:ln w="3175">
                <a:solidFill>
                  <a:srgbClr val="000000"/>
                </a:solidFill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Gerade Verbindung mit Pfeil 34"/>
              <p:cNvCxnSpPr/>
              <p:nvPr/>
            </p:nvCxnSpPr>
            <p:spPr>
              <a:xfrm>
                <a:off x="3310546" y="3798278"/>
                <a:ext cx="629612" cy="4941"/>
              </a:xfrm>
              <a:prstGeom prst="straightConnector1">
                <a:avLst/>
              </a:prstGeom>
              <a:ln w="3175">
                <a:solidFill>
                  <a:srgbClr val="000000"/>
                </a:solidFill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Gerade Verbindung mit Pfeil 35"/>
              <p:cNvCxnSpPr>
                <a:endCxn id="25" idx="2"/>
              </p:cNvCxnSpPr>
              <p:nvPr/>
            </p:nvCxnSpPr>
            <p:spPr>
              <a:xfrm flipV="1">
                <a:off x="3319254" y="3817286"/>
                <a:ext cx="606836" cy="1410069"/>
              </a:xfrm>
              <a:prstGeom prst="straightConnector1">
                <a:avLst/>
              </a:prstGeom>
              <a:ln w="3175">
                <a:solidFill>
                  <a:srgbClr val="000000"/>
                </a:solidFill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7" name="Textfeld 36"/>
              <p:cNvSpPr txBox="1"/>
              <p:nvPr/>
            </p:nvSpPr>
            <p:spPr>
              <a:xfrm>
                <a:off x="3970436" y="3447951"/>
                <a:ext cx="147638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600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Zufriedenheit mit dem Hotel</a:t>
                </a:r>
                <a:endParaRPr lang="de-DE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2" name="Rechteck 11"/>
            <p:cNvSpPr/>
            <p:nvPr/>
          </p:nvSpPr>
          <p:spPr>
            <a:xfrm>
              <a:off x="5737281" y="3833653"/>
              <a:ext cx="3000396" cy="583602"/>
            </a:xfrm>
            <a:prstGeom prst="rect">
              <a:avLst/>
            </a:prstGeom>
            <a:ln w="3175">
              <a:solidFill>
                <a:srgbClr val="00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5760971" y="2133311"/>
              <a:ext cx="299640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In diesem Hotel fühle ich </a:t>
              </a:r>
            </a:p>
            <a:p>
              <a:pPr algn="ctr"/>
              <a:r>
                <a:rPr lang="de-DE" sz="16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mich wohl.</a:t>
              </a:r>
              <a:endParaRPr lang="de-DE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5781822" y="2980621"/>
              <a:ext cx="2982349" cy="6435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Dieses Hotel schätze ich sehr.</a:t>
              </a:r>
              <a:endParaRPr lang="de-DE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5734932" y="3819605"/>
              <a:ext cx="300110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Dieses Hotel empfehle ich sehr gerne weiter.</a:t>
              </a:r>
              <a:endParaRPr lang="de-DE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Textfeld 15"/>
            <p:cNvSpPr txBox="1"/>
            <p:nvPr/>
          </p:nvSpPr>
          <p:spPr>
            <a:xfrm>
              <a:off x="5647252" y="4675405"/>
              <a:ext cx="3260322" cy="6435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Ich freue mich immer, in diesem Hotel übernachten zu können.</a:t>
              </a:r>
              <a:endParaRPr lang="de-DE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7" name="Gerade Verbindung mit Pfeil 16"/>
            <p:cNvCxnSpPr>
              <a:stCxn id="25" idx="6"/>
              <a:endCxn id="7" idx="1"/>
            </p:cNvCxnSpPr>
            <p:nvPr/>
          </p:nvCxnSpPr>
          <p:spPr>
            <a:xfrm flipV="1">
              <a:off x="5497726" y="2420878"/>
              <a:ext cx="265343" cy="1396408"/>
            </a:xfrm>
            <a:prstGeom prst="straightConnector1">
              <a:avLst/>
            </a:prstGeom>
            <a:ln w="3175">
              <a:solidFill>
                <a:srgbClr val="0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 Verbindung mit Pfeil 17"/>
            <p:cNvCxnSpPr>
              <a:stCxn id="25" idx="6"/>
              <a:endCxn id="14" idx="1"/>
            </p:cNvCxnSpPr>
            <p:nvPr/>
          </p:nvCxnSpPr>
          <p:spPr>
            <a:xfrm flipV="1">
              <a:off x="5497726" y="3302415"/>
              <a:ext cx="284095" cy="514871"/>
            </a:xfrm>
            <a:prstGeom prst="straightConnector1">
              <a:avLst/>
            </a:prstGeom>
            <a:ln w="3175">
              <a:solidFill>
                <a:srgbClr val="0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 Verbindung mit Pfeil 18"/>
            <p:cNvCxnSpPr>
              <a:stCxn id="25" idx="6"/>
              <a:endCxn id="15" idx="1"/>
            </p:cNvCxnSpPr>
            <p:nvPr/>
          </p:nvCxnSpPr>
          <p:spPr>
            <a:xfrm>
              <a:off x="5497726" y="3817286"/>
              <a:ext cx="237206" cy="294707"/>
            </a:xfrm>
            <a:prstGeom prst="straightConnector1">
              <a:avLst/>
            </a:prstGeom>
            <a:ln w="3175">
              <a:solidFill>
                <a:srgbClr val="0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 Verbindung mit Pfeil 19"/>
            <p:cNvCxnSpPr>
              <a:stCxn id="25" idx="6"/>
              <a:endCxn id="10" idx="1"/>
            </p:cNvCxnSpPr>
            <p:nvPr/>
          </p:nvCxnSpPr>
          <p:spPr>
            <a:xfrm>
              <a:off x="5497726" y="3817286"/>
              <a:ext cx="251275" cy="1178036"/>
            </a:xfrm>
            <a:prstGeom prst="straightConnector1">
              <a:avLst/>
            </a:prstGeom>
            <a:ln w="3175">
              <a:solidFill>
                <a:srgbClr val="0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Rechteck 37"/>
          <p:cNvSpPr/>
          <p:nvPr/>
        </p:nvSpPr>
        <p:spPr>
          <a:xfrm>
            <a:off x="5162843" y="6020109"/>
            <a:ext cx="351694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Quelle: in Anlehnung an Albers/Hildebrandt 2006.</a:t>
            </a:r>
          </a:p>
        </p:txBody>
      </p:sp>
      <p:sp>
        <p:nvSpPr>
          <p:cNvPr id="40" name="Fußzeilenplatzhalter 3"/>
          <p:cNvSpPr>
            <a:spLocks noGrp="1"/>
          </p:cNvSpPr>
          <p:nvPr>
            <p:ph type="ftr" sz="quarter" idx="10"/>
          </p:nvPr>
        </p:nvSpPr>
        <p:spPr bwMode="auto">
          <a:xfrm>
            <a:off x="2047875" y="6372225"/>
            <a:ext cx="6791325" cy="296863"/>
          </a:xfrm>
          <a:noFill/>
        </p:spPr>
        <p:txBody>
          <a:bodyPr/>
          <a:lstStyle/>
          <a:p>
            <a:r>
              <a:rPr dirty="0" smtClean="0"/>
              <a:t>| </a:t>
            </a:r>
            <a:r>
              <a:rPr lang="de-DE" dirty="0" smtClean="0"/>
              <a:t>Sommersemester 2015</a:t>
            </a:r>
            <a:r>
              <a:rPr dirty="0" smtClean="0"/>
              <a:t> | Vanessa Pfegfeidel | </a:t>
            </a:r>
            <a:r>
              <a:rPr dirty="0" smtClean="0"/>
              <a:t>01</a:t>
            </a:r>
            <a:r>
              <a:rPr lang="de-DE" dirty="0" smtClean="0"/>
              <a:t>.07.2015</a:t>
            </a:r>
            <a:r>
              <a:rPr dirty="0" smtClean="0"/>
              <a:t> </a:t>
            </a:r>
            <a:r>
              <a:rPr dirty="0" smtClean="0"/>
              <a:t>| Folie </a:t>
            </a:r>
            <a:fld id="{D381CC1A-1512-4969-9C74-9FC61BD7031B}" type="slidenum">
              <a:rPr smtClean="0"/>
              <a:pPr/>
              <a:t>24</a:t>
            </a:fld>
            <a:r>
              <a:rPr dirty="0" smtClean="0"/>
              <a:t> |</a:t>
            </a:r>
          </a:p>
          <a:p>
            <a:endParaRPr dirty="0" smtClean="0"/>
          </a:p>
          <a:p>
            <a:endParaRPr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algn="ctr">
              <a:buNone/>
            </a:pPr>
            <a:endParaRPr lang="de-DE" sz="4000" b="1" i="1" u="sng" dirty="0" smtClean="0">
              <a:solidFill>
                <a:srgbClr val="7030A0"/>
              </a:solidFill>
            </a:endParaRPr>
          </a:p>
          <a:p>
            <a:pPr algn="ctr">
              <a:buNone/>
            </a:pPr>
            <a:endParaRPr lang="de-DE" sz="4000" b="1" i="1" u="sng" dirty="0" smtClean="0">
              <a:solidFill>
                <a:srgbClr val="7030A0"/>
              </a:solidFill>
            </a:endParaRPr>
          </a:p>
          <a:p>
            <a:pPr marL="2868613" indent="1588">
              <a:buNone/>
              <a:tabLst>
                <a:tab pos="2786063" algn="l"/>
              </a:tabLst>
            </a:pPr>
            <a:r>
              <a:rPr lang="de-DE" sz="4000" b="1" i="1" u="sng" dirty="0" smtClean="0">
                <a:solidFill>
                  <a:srgbClr val="7030A0"/>
                </a:solidFill>
              </a:rPr>
              <a:t>AMOS</a:t>
            </a:r>
            <a:endParaRPr lang="de-DE" sz="4000" b="1" i="1" u="sng" dirty="0">
              <a:solidFill>
                <a:srgbClr val="7030A0"/>
              </a:solidFill>
            </a:endParaRPr>
          </a:p>
        </p:txBody>
      </p:sp>
      <p:sp>
        <p:nvSpPr>
          <p:cNvPr id="9" name="Titel 2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365125" indent="-365125"/>
            <a:r>
              <a:rPr lang="de-DE" dirty="0" smtClean="0">
                <a:latin typeface="Arial Black" pitchFamily="34" charset="0"/>
              </a:rPr>
              <a:t>2. AMOS</a:t>
            </a:r>
          </a:p>
        </p:txBody>
      </p:sp>
      <p:sp>
        <p:nvSpPr>
          <p:cNvPr id="5" name="Fußzeilenplatzhalter 3"/>
          <p:cNvSpPr>
            <a:spLocks noGrp="1"/>
          </p:cNvSpPr>
          <p:nvPr>
            <p:ph type="ftr" sz="quarter" idx="10"/>
          </p:nvPr>
        </p:nvSpPr>
        <p:spPr bwMode="auto">
          <a:xfrm>
            <a:off x="2047875" y="6372225"/>
            <a:ext cx="6791325" cy="296863"/>
          </a:xfrm>
          <a:noFill/>
        </p:spPr>
        <p:txBody>
          <a:bodyPr/>
          <a:lstStyle/>
          <a:p>
            <a:r>
              <a:rPr dirty="0" smtClean="0"/>
              <a:t>| </a:t>
            </a:r>
            <a:r>
              <a:rPr lang="de-DE" dirty="0" smtClean="0"/>
              <a:t>Sommersemester 2015</a:t>
            </a:r>
            <a:r>
              <a:rPr dirty="0" smtClean="0"/>
              <a:t> | Vanessa Pfegfeidel | </a:t>
            </a:r>
            <a:r>
              <a:rPr dirty="0" smtClean="0"/>
              <a:t>01</a:t>
            </a:r>
            <a:r>
              <a:rPr lang="de-DE" dirty="0" smtClean="0"/>
              <a:t>.07.2015</a:t>
            </a:r>
            <a:r>
              <a:rPr dirty="0" smtClean="0"/>
              <a:t> </a:t>
            </a:r>
            <a:r>
              <a:rPr dirty="0" smtClean="0"/>
              <a:t>| Folie </a:t>
            </a:r>
            <a:fld id="{D381CC1A-1512-4969-9C74-9FC61BD7031B}" type="slidenum">
              <a:rPr smtClean="0"/>
              <a:pPr/>
              <a:t>25</a:t>
            </a:fld>
            <a:r>
              <a:rPr dirty="0" smtClean="0"/>
              <a:t> |</a:t>
            </a:r>
          </a:p>
          <a:p>
            <a:endParaRPr dirty="0" smtClean="0"/>
          </a:p>
          <a:p>
            <a:endParaRPr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el 2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de-DE" dirty="0" smtClean="0">
                <a:latin typeface="Arial Black" pitchFamily="34" charset="0"/>
              </a:rPr>
              <a:t>4. Aufgabenstellung 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05447" y="2296870"/>
            <a:ext cx="8494713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984250" lvl="1" indent="-984250" algn="just" eaLnBrk="0" hangingPunct="0">
              <a:tabLst>
                <a:tab pos="984250" algn="l"/>
              </a:tabLst>
            </a:pPr>
            <a:endParaRPr lang="de-DE" dirty="0" smtClean="0">
              <a:solidFill>
                <a:schemeClr val="bg2"/>
              </a:solidFill>
              <a:ea typeface="Times New Roman" pitchFamily="18" charset="0"/>
              <a:cs typeface="Arial" charset="0"/>
            </a:endParaRPr>
          </a:p>
          <a:p>
            <a:pPr marL="984250" lvl="1" indent="-984250" algn="just" eaLnBrk="0" hangingPunct="0">
              <a:tabLst>
                <a:tab pos="984250" algn="l"/>
              </a:tabLst>
            </a:pPr>
            <a:r>
              <a:rPr lang="de-DE" dirty="0" smtClean="0">
                <a:solidFill>
                  <a:schemeClr val="bg2"/>
                </a:solidFill>
                <a:ea typeface="Times New Roman" pitchFamily="18" charset="0"/>
                <a:cs typeface="Arial" charset="0"/>
              </a:rPr>
              <a:t>Aufgabe</a:t>
            </a:r>
            <a:r>
              <a:rPr lang="de-DE" dirty="0">
                <a:solidFill>
                  <a:schemeClr val="bg2"/>
                </a:solidFill>
                <a:ea typeface="Times New Roman" pitchFamily="18" charset="0"/>
                <a:cs typeface="Arial" charset="0"/>
              </a:rPr>
              <a:t>: </a:t>
            </a:r>
            <a:r>
              <a:rPr lang="de-DE" dirty="0" smtClean="0">
                <a:solidFill>
                  <a:schemeClr val="bg2"/>
                </a:solidFill>
                <a:ea typeface="Times New Roman" pitchFamily="18" charset="0"/>
                <a:cs typeface="Arial" charset="0"/>
              </a:rPr>
              <a:t>Mit Hilfe von SPSS soll die Analyse eines Datensatzes erfolgen. Die Daten sollen mit unterschiedlichen Verfahren ausgewertet und interpretiert werden. </a:t>
            </a:r>
          </a:p>
          <a:p>
            <a:pPr marL="1882775" lvl="1" indent="-1431925" algn="just" eaLnBrk="0" hangingPunct="0">
              <a:tabLst>
                <a:tab pos="1435100" algn="l"/>
                <a:tab pos="1884363" algn="l"/>
              </a:tabLst>
            </a:pPr>
            <a:endParaRPr lang="de-DE" dirty="0" smtClean="0">
              <a:solidFill>
                <a:schemeClr val="bg2"/>
              </a:solidFill>
              <a:ea typeface="Times New Roman" pitchFamily="18" charset="0"/>
              <a:cs typeface="Arial" charset="0"/>
            </a:endParaRPr>
          </a:p>
          <a:p>
            <a:pPr marL="1970088" lvl="1" algn="just" eaLnBrk="0" hangingPunct="0">
              <a:tabLst>
                <a:tab pos="1435100" algn="l"/>
              </a:tabLst>
            </a:pPr>
            <a:endParaRPr lang="de-DE" dirty="0" smtClean="0">
              <a:solidFill>
                <a:schemeClr val="bg2"/>
              </a:solidFill>
              <a:ea typeface="Times New Roman" pitchFamily="18" charset="0"/>
              <a:cs typeface="Arial" charset="0"/>
            </a:endParaRPr>
          </a:p>
          <a:p>
            <a:pPr marL="2068513" lvl="1" indent="-184150" algn="just" eaLnBrk="0" hangingPunct="0">
              <a:tabLst>
                <a:tab pos="2068513" algn="l"/>
              </a:tabLst>
            </a:pPr>
            <a:endParaRPr lang="de-DE" dirty="0" smtClean="0">
              <a:solidFill>
                <a:schemeClr val="bg2"/>
              </a:solidFill>
              <a:ea typeface="Times New Roman" pitchFamily="18" charset="0"/>
              <a:cs typeface="Arial" charset="0"/>
            </a:endParaRPr>
          </a:p>
          <a:p>
            <a:pPr marL="2068513" lvl="1" indent="-184150" algn="just" eaLnBrk="0" hangingPunct="0">
              <a:tabLst>
                <a:tab pos="1884363" algn="l"/>
              </a:tabLst>
            </a:pPr>
            <a:endParaRPr lang="de-DE" dirty="0" smtClean="0">
              <a:solidFill>
                <a:schemeClr val="bg2"/>
              </a:solidFill>
              <a:ea typeface="Times New Roman" pitchFamily="18" charset="0"/>
              <a:cs typeface="Arial" charset="0"/>
            </a:endParaRPr>
          </a:p>
        </p:txBody>
      </p:sp>
      <p:sp>
        <p:nvSpPr>
          <p:cNvPr id="5" name="Fußzeilenplatzhalter 3"/>
          <p:cNvSpPr>
            <a:spLocks noGrp="1"/>
          </p:cNvSpPr>
          <p:nvPr>
            <p:ph type="ftr" sz="quarter" idx="10"/>
          </p:nvPr>
        </p:nvSpPr>
        <p:spPr bwMode="auto">
          <a:xfrm>
            <a:off x="2047875" y="6372225"/>
            <a:ext cx="6791325" cy="296863"/>
          </a:xfrm>
          <a:noFill/>
        </p:spPr>
        <p:txBody>
          <a:bodyPr/>
          <a:lstStyle/>
          <a:p>
            <a:r>
              <a:rPr dirty="0" smtClean="0"/>
              <a:t>| </a:t>
            </a:r>
            <a:r>
              <a:rPr lang="de-DE" dirty="0" smtClean="0"/>
              <a:t>Sommersemester 2015</a:t>
            </a:r>
            <a:r>
              <a:rPr dirty="0" smtClean="0"/>
              <a:t> | Vanessa Pfegfeidel | </a:t>
            </a:r>
            <a:r>
              <a:rPr dirty="0" smtClean="0"/>
              <a:t>01</a:t>
            </a:r>
            <a:r>
              <a:rPr lang="de-DE" dirty="0" smtClean="0"/>
              <a:t>.07.2015</a:t>
            </a:r>
            <a:r>
              <a:rPr dirty="0" smtClean="0"/>
              <a:t> </a:t>
            </a:r>
            <a:r>
              <a:rPr dirty="0" smtClean="0"/>
              <a:t>| Folie </a:t>
            </a:r>
            <a:fld id="{D381CC1A-1512-4969-9C74-9FC61BD7031B}" type="slidenum">
              <a:rPr smtClean="0"/>
              <a:pPr/>
              <a:t>26</a:t>
            </a:fld>
            <a:r>
              <a:rPr dirty="0" smtClean="0"/>
              <a:t> |</a:t>
            </a:r>
          </a:p>
          <a:p>
            <a:endParaRPr dirty="0" smtClean="0"/>
          </a:p>
          <a:p>
            <a:endParaRPr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05447" y="1215999"/>
            <a:ext cx="8494713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lvl="0"/>
            <a:r>
              <a:rPr lang="de-DE" b="1" i="1" dirty="0" smtClean="0">
                <a:solidFill>
                  <a:srgbClr val="000000"/>
                </a:solidFill>
                <a:cs typeface="Times New Roman" pitchFamily="18" charset="0"/>
              </a:rPr>
              <a:t>Ablaufschritte</a:t>
            </a:r>
          </a:p>
          <a:p>
            <a:pPr marL="0" lvl="1" algn="just" eaLnBrk="0" hangingPunct="0">
              <a:tabLst>
                <a:tab pos="1435100" algn="l"/>
              </a:tabLst>
            </a:pPr>
            <a:endParaRPr lang="de-DE" dirty="0" smtClean="0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  <a:p>
            <a:pPr marL="342900" lvl="1" indent="-342900" algn="just" eaLnBrk="0" hangingPunct="0">
              <a:lnSpc>
                <a:spcPct val="150000"/>
              </a:lnSpc>
              <a:buAutoNum type="arabicPeriod"/>
              <a:tabLst>
                <a:tab pos="1435100" algn="l"/>
              </a:tabLst>
            </a:pPr>
            <a:r>
              <a:rPr lang="de-DE" dirty="0" smtClean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Erhalt des Fragebogens</a:t>
            </a:r>
          </a:p>
          <a:p>
            <a:pPr marL="342900" lvl="1" indent="-342900" algn="just" eaLnBrk="0" hangingPunct="0">
              <a:lnSpc>
                <a:spcPct val="150000"/>
              </a:lnSpc>
              <a:buFontTx/>
              <a:buAutoNum type="arabicPeriod"/>
              <a:tabLst>
                <a:tab pos="1435100" algn="l"/>
              </a:tabLst>
            </a:pPr>
            <a:r>
              <a:rPr lang="de-DE" dirty="0" smtClean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Erstellung eines </a:t>
            </a:r>
            <a:r>
              <a:rPr lang="de-DE" dirty="0" err="1" smtClean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Codebooks</a:t>
            </a:r>
            <a:endParaRPr lang="de-DE" dirty="0" smtClean="0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  <a:p>
            <a:pPr marL="342900" lvl="1" indent="-342900" algn="just" eaLnBrk="0" hangingPunct="0">
              <a:lnSpc>
                <a:spcPct val="150000"/>
              </a:lnSpc>
              <a:buAutoNum type="arabicPeriod"/>
              <a:tabLst>
                <a:tab pos="1435100" algn="l"/>
              </a:tabLst>
            </a:pPr>
            <a:r>
              <a:rPr lang="de-DE" dirty="0" smtClean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Erhalt des Daten</a:t>
            </a:r>
          </a:p>
          <a:p>
            <a:pPr marL="342900" lvl="1" indent="-342900" algn="just" eaLnBrk="0" hangingPunct="0">
              <a:lnSpc>
                <a:spcPct val="150000"/>
              </a:lnSpc>
              <a:buAutoNum type="arabicPeriod"/>
              <a:tabLst>
                <a:tab pos="1435100" algn="l"/>
              </a:tabLst>
            </a:pPr>
            <a:r>
              <a:rPr lang="de-DE" dirty="0" smtClean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Eingabe der Daten</a:t>
            </a:r>
          </a:p>
          <a:p>
            <a:pPr marL="342900" lvl="1" indent="-342900" algn="just" eaLnBrk="0" hangingPunct="0">
              <a:lnSpc>
                <a:spcPct val="150000"/>
              </a:lnSpc>
              <a:buAutoNum type="arabicPeriod"/>
              <a:tabLst>
                <a:tab pos="1435100" algn="l"/>
              </a:tabLst>
            </a:pPr>
            <a:r>
              <a:rPr lang="de-DE" dirty="0" smtClean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Analyse der Daten mittels „Deskriptiver Statistik + Chi-Quadrat-Test“</a:t>
            </a:r>
          </a:p>
          <a:p>
            <a:pPr marL="342900" lvl="1" indent="-342900" algn="just" eaLnBrk="0" hangingPunct="0">
              <a:lnSpc>
                <a:spcPct val="150000"/>
              </a:lnSpc>
              <a:buAutoNum type="arabicPeriod"/>
              <a:tabLst>
                <a:tab pos="1435100" algn="l"/>
              </a:tabLst>
            </a:pPr>
            <a:r>
              <a:rPr lang="de-DE" dirty="0" smtClean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Zuordnung der Items zu Faktoren mittels „Exploratorischer Faktorenanalyse + Reliabilitätsanalyse“</a:t>
            </a:r>
          </a:p>
          <a:p>
            <a:pPr marL="342900" lvl="1" indent="-342900" algn="just" eaLnBrk="0" hangingPunct="0">
              <a:lnSpc>
                <a:spcPct val="150000"/>
              </a:lnSpc>
              <a:buAutoNum type="arabicPeriod"/>
              <a:tabLst>
                <a:tab pos="1435100" algn="l"/>
              </a:tabLst>
            </a:pPr>
            <a:r>
              <a:rPr lang="de-DE" dirty="0" smtClean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Untersuchung der Beziehungen zwischen den Faktoren bzw. latenten Variablen mittels „Regressionsanalyse oder </a:t>
            </a:r>
            <a:r>
              <a:rPr lang="de-DE" dirty="0" err="1" smtClean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Konfirmatorischer</a:t>
            </a:r>
            <a:r>
              <a:rPr lang="de-DE" dirty="0" smtClean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Faktorenanalyse + Strukturgleichungsmodellierung“</a:t>
            </a:r>
          </a:p>
          <a:p>
            <a:pPr marL="342900" lvl="1" indent="-342900" algn="just" eaLnBrk="0" hangingPunct="0">
              <a:tabLst>
                <a:tab pos="1435100" algn="l"/>
              </a:tabLst>
            </a:pPr>
            <a:endParaRPr lang="de-DE" dirty="0" smtClean="0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  <a:p>
            <a:pPr marL="342900" lvl="1" indent="-342900" algn="just" eaLnBrk="0" hangingPunct="0">
              <a:tabLst>
                <a:tab pos="1435100" algn="l"/>
              </a:tabLst>
            </a:pPr>
            <a:r>
              <a:rPr lang="de-DE" dirty="0" smtClean="0">
                <a:solidFill>
                  <a:srgbClr val="000000"/>
                </a:solidFill>
                <a:ea typeface="Times New Roman" pitchFamily="18" charset="0"/>
                <a:cs typeface="Arial" charset="0"/>
                <a:sym typeface="Wingdings" pitchFamily="2" charset="2"/>
              </a:rPr>
              <a:t> Zusammenfassung und Interpretation der Ergebnisse </a:t>
            </a:r>
            <a:endParaRPr lang="de-DE" dirty="0" smtClean="0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  <a:p>
            <a:pPr marL="1970088" lvl="1" algn="just" eaLnBrk="0" hangingPunct="0">
              <a:tabLst>
                <a:tab pos="1435100" algn="l"/>
              </a:tabLst>
            </a:pPr>
            <a:endParaRPr lang="de-DE" dirty="0" smtClean="0">
              <a:solidFill>
                <a:schemeClr val="bg2"/>
              </a:solidFill>
              <a:ea typeface="Times New Roman" pitchFamily="18" charset="0"/>
              <a:cs typeface="Arial" charset="0"/>
            </a:endParaRPr>
          </a:p>
          <a:p>
            <a:pPr marL="2068513" lvl="1" indent="-184150" algn="just" eaLnBrk="0" hangingPunct="0">
              <a:tabLst>
                <a:tab pos="2068513" algn="l"/>
              </a:tabLst>
            </a:pPr>
            <a:endParaRPr lang="de-DE" dirty="0" smtClean="0">
              <a:solidFill>
                <a:schemeClr val="bg2"/>
              </a:solidFill>
              <a:ea typeface="Times New Roman" pitchFamily="18" charset="0"/>
              <a:cs typeface="Arial" charset="0"/>
            </a:endParaRPr>
          </a:p>
          <a:p>
            <a:pPr marL="2068513" lvl="1" indent="-184150" algn="just" eaLnBrk="0" hangingPunct="0">
              <a:tabLst>
                <a:tab pos="1884363" algn="l"/>
              </a:tabLst>
            </a:pPr>
            <a:endParaRPr lang="de-DE" dirty="0" smtClean="0">
              <a:solidFill>
                <a:schemeClr val="bg2"/>
              </a:solidFill>
              <a:ea typeface="Times New Roman" pitchFamily="18" charset="0"/>
              <a:cs typeface="Arial" charset="0"/>
            </a:endParaRPr>
          </a:p>
        </p:txBody>
      </p:sp>
      <p:sp>
        <p:nvSpPr>
          <p:cNvPr id="26626" name="Titel 2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de-DE" dirty="0" smtClean="0">
                <a:latin typeface="Arial Black" pitchFamily="34" charset="0"/>
              </a:rPr>
              <a:t>4. Aufgabenstellung </a:t>
            </a:r>
          </a:p>
        </p:txBody>
      </p:sp>
      <p:sp>
        <p:nvSpPr>
          <p:cNvPr id="5" name="Fußzeilenplatzhalter 3"/>
          <p:cNvSpPr>
            <a:spLocks noGrp="1"/>
          </p:cNvSpPr>
          <p:nvPr>
            <p:ph type="ftr" sz="quarter" idx="10"/>
          </p:nvPr>
        </p:nvSpPr>
        <p:spPr bwMode="auto">
          <a:xfrm>
            <a:off x="2047875" y="6372225"/>
            <a:ext cx="6791325" cy="296863"/>
          </a:xfrm>
          <a:noFill/>
        </p:spPr>
        <p:txBody>
          <a:bodyPr/>
          <a:lstStyle/>
          <a:p>
            <a:r>
              <a:rPr dirty="0" smtClean="0"/>
              <a:t>| </a:t>
            </a:r>
            <a:r>
              <a:rPr lang="de-DE" dirty="0" smtClean="0"/>
              <a:t>Sommersemester 2015</a:t>
            </a:r>
            <a:r>
              <a:rPr dirty="0" smtClean="0"/>
              <a:t> | Vanessa Pfegfeidel | </a:t>
            </a:r>
            <a:r>
              <a:rPr dirty="0" smtClean="0"/>
              <a:t>01</a:t>
            </a:r>
            <a:r>
              <a:rPr lang="de-DE" dirty="0" smtClean="0"/>
              <a:t>.07.2015</a:t>
            </a:r>
            <a:r>
              <a:rPr dirty="0" smtClean="0"/>
              <a:t> </a:t>
            </a:r>
            <a:r>
              <a:rPr dirty="0" smtClean="0"/>
              <a:t>| Folie </a:t>
            </a:r>
            <a:fld id="{D381CC1A-1512-4969-9C74-9FC61BD7031B}" type="slidenum">
              <a:rPr smtClean="0"/>
              <a:pPr/>
              <a:t>27</a:t>
            </a:fld>
            <a:r>
              <a:rPr dirty="0" smtClean="0"/>
              <a:t> |</a:t>
            </a:r>
          </a:p>
          <a:p>
            <a:endParaRPr dirty="0" smtClean="0"/>
          </a:p>
          <a:p>
            <a:endParaRPr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el 2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de-DE" dirty="0" smtClean="0">
                <a:latin typeface="Arial Black" pitchFamily="34" charset="0"/>
              </a:rPr>
              <a:t>4. Aufgabenstellung </a:t>
            </a:r>
          </a:p>
        </p:txBody>
      </p:sp>
      <p:sp>
        <p:nvSpPr>
          <p:cNvPr id="45" name="Rechteck 44"/>
          <p:cNvSpPr/>
          <p:nvPr/>
        </p:nvSpPr>
        <p:spPr>
          <a:xfrm>
            <a:off x="246182" y="1373500"/>
            <a:ext cx="85742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1588" eaLnBrk="0" hangingPunct="0">
              <a:tabLst>
                <a:tab pos="1082675" algn="l"/>
              </a:tabLst>
            </a:pPr>
            <a:r>
              <a:rPr lang="de-DE" b="1" i="1" dirty="0" smtClean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Differenzierung Master und Diplom/ Bachelor</a:t>
            </a:r>
            <a:endParaRPr lang="de-DE" dirty="0" smtClean="0">
              <a:solidFill>
                <a:srgbClr val="FF0000"/>
              </a:solidFill>
              <a:ea typeface="Times New Roman" pitchFamily="18" charset="0"/>
              <a:cs typeface="Arial" charset="0"/>
            </a:endParaRPr>
          </a:p>
        </p:txBody>
      </p:sp>
      <p:grpSp>
        <p:nvGrpSpPr>
          <p:cNvPr id="2" name="Gruppieren 9"/>
          <p:cNvGrpSpPr/>
          <p:nvPr/>
        </p:nvGrpSpPr>
        <p:grpSpPr>
          <a:xfrm>
            <a:off x="168816" y="2358685"/>
            <a:ext cx="8356206" cy="2325859"/>
            <a:chOff x="140680" y="1824111"/>
            <a:chExt cx="8356206" cy="2325859"/>
          </a:xfrm>
        </p:grpSpPr>
        <p:cxnSp>
          <p:nvCxnSpPr>
            <p:cNvPr id="11" name="Gerade Verbindung mit Pfeil 10"/>
            <p:cNvCxnSpPr/>
            <p:nvPr/>
          </p:nvCxnSpPr>
          <p:spPr>
            <a:xfrm flipV="1">
              <a:off x="520504" y="4009292"/>
              <a:ext cx="7976382" cy="28135"/>
            </a:xfrm>
            <a:prstGeom prst="straightConnector1">
              <a:avLst/>
            </a:prstGeom>
            <a:ln w="38100">
              <a:solidFill>
                <a:schemeClr val="bg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 Verbindung 11"/>
            <p:cNvCxnSpPr/>
            <p:nvPr/>
          </p:nvCxnSpPr>
          <p:spPr>
            <a:xfrm>
              <a:off x="520505" y="3910819"/>
              <a:ext cx="0" cy="239151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feld 12"/>
            <p:cNvSpPr txBox="1"/>
            <p:nvPr/>
          </p:nvSpPr>
          <p:spPr>
            <a:xfrm>
              <a:off x="239156" y="3094900"/>
              <a:ext cx="8299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solidFill>
                    <a:srgbClr val="000000"/>
                  </a:solidFill>
                </a:rPr>
                <a:t>Daten</a:t>
              </a:r>
              <a:endParaRPr lang="de-DE" dirty="0">
                <a:solidFill>
                  <a:srgbClr val="000000"/>
                </a:solidFill>
              </a:endParaRPr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731520" y="1826453"/>
              <a:ext cx="281353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i="1" dirty="0" smtClean="0">
                  <a:solidFill>
                    <a:srgbClr val="000000"/>
                  </a:solidFill>
                </a:rPr>
                <a:t>Welche Faktoren messen die Items?</a:t>
              </a:r>
            </a:p>
            <a:p>
              <a:pPr algn="ctr"/>
              <a:r>
                <a:rPr lang="de-DE" i="1" dirty="0" smtClean="0">
                  <a:solidFill>
                    <a:srgbClr val="000000"/>
                  </a:solidFill>
                </a:rPr>
                <a:t>Sind es gute Indikatoren?</a:t>
              </a:r>
              <a:endParaRPr lang="de-DE" i="1" dirty="0">
                <a:solidFill>
                  <a:srgbClr val="000000"/>
                </a:solidFill>
              </a:endParaRPr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4332839" y="1824111"/>
              <a:ext cx="267051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i="1" dirty="0" smtClean="0">
                  <a:solidFill>
                    <a:srgbClr val="000000"/>
                  </a:solidFill>
                </a:rPr>
                <a:t>Wie sehen die Beziehungen unter den latenten Variablen aus?</a:t>
              </a:r>
              <a:endParaRPr lang="de-DE" i="1" dirty="0">
                <a:solidFill>
                  <a:srgbClr val="000000"/>
                </a:solidFill>
              </a:endParaRPr>
            </a:p>
          </p:txBody>
        </p:sp>
        <p:sp>
          <p:nvSpPr>
            <p:cNvPr id="16" name="Textfeld 15"/>
            <p:cNvSpPr txBox="1"/>
            <p:nvPr/>
          </p:nvSpPr>
          <p:spPr>
            <a:xfrm>
              <a:off x="3416104" y="3106621"/>
              <a:ext cx="7338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solidFill>
                    <a:srgbClr val="000000"/>
                  </a:solidFill>
                </a:rPr>
                <a:t>EFA</a:t>
              </a:r>
              <a:endParaRPr lang="de-DE" dirty="0">
                <a:solidFill>
                  <a:srgbClr val="000000"/>
                </a:solidFill>
              </a:endParaRPr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6513341" y="3193365"/>
              <a:ext cx="17865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 smtClean="0">
                  <a:solidFill>
                    <a:srgbClr val="000000"/>
                  </a:solidFill>
                </a:rPr>
                <a:t>KFA + SEM</a:t>
              </a:r>
              <a:endParaRPr lang="de-DE" dirty="0">
                <a:solidFill>
                  <a:srgbClr val="000000"/>
                </a:solidFill>
              </a:endParaRPr>
            </a:p>
          </p:txBody>
        </p:sp>
        <p:sp>
          <p:nvSpPr>
            <p:cNvPr id="18" name="Ellipse 17"/>
            <p:cNvSpPr/>
            <p:nvPr/>
          </p:nvSpPr>
          <p:spPr>
            <a:xfrm>
              <a:off x="140680" y="2996420"/>
              <a:ext cx="1026941" cy="562707"/>
            </a:xfrm>
            <a:prstGeom prst="ellipse">
              <a:avLst/>
            </a:prstGeom>
            <a:noFill/>
            <a:ln>
              <a:solidFill>
                <a:srgbClr val="00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" name="Ellipse 18"/>
            <p:cNvSpPr/>
            <p:nvPr/>
          </p:nvSpPr>
          <p:spPr>
            <a:xfrm>
              <a:off x="3205156" y="3008140"/>
              <a:ext cx="1026941" cy="562707"/>
            </a:xfrm>
            <a:prstGeom prst="ellipse">
              <a:avLst/>
            </a:prstGeom>
            <a:noFill/>
            <a:ln>
              <a:solidFill>
                <a:srgbClr val="00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" name="Ellipse 19"/>
            <p:cNvSpPr/>
            <p:nvPr/>
          </p:nvSpPr>
          <p:spPr>
            <a:xfrm>
              <a:off x="6541476" y="2996418"/>
              <a:ext cx="1828801" cy="773724"/>
            </a:xfrm>
            <a:prstGeom prst="ellipse">
              <a:avLst/>
            </a:prstGeom>
            <a:noFill/>
            <a:ln>
              <a:solidFill>
                <a:srgbClr val="00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21" name="Gerade Verbindung 20"/>
            <p:cNvCxnSpPr/>
            <p:nvPr/>
          </p:nvCxnSpPr>
          <p:spPr>
            <a:xfrm>
              <a:off x="3753868" y="3908472"/>
              <a:ext cx="0" cy="239151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 Verbindung 21"/>
            <p:cNvCxnSpPr/>
            <p:nvPr/>
          </p:nvCxnSpPr>
          <p:spPr>
            <a:xfrm>
              <a:off x="8466577" y="3908471"/>
              <a:ext cx="0" cy="239151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 Verbindung mit Pfeil 22"/>
            <p:cNvCxnSpPr>
              <a:stCxn id="18" idx="4"/>
            </p:cNvCxnSpPr>
            <p:nvPr/>
          </p:nvCxnSpPr>
          <p:spPr>
            <a:xfrm flipH="1">
              <a:off x="534572" y="3559127"/>
              <a:ext cx="119579" cy="407962"/>
            </a:xfrm>
            <a:prstGeom prst="straightConnector1">
              <a:avLst/>
            </a:prstGeom>
            <a:ln w="3175">
              <a:solidFill>
                <a:schemeClr val="bg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mit Pfeil 23"/>
            <p:cNvCxnSpPr>
              <a:stCxn id="19" idx="4"/>
            </p:cNvCxnSpPr>
            <p:nvPr/>
          </p:nvCxnSpPr>
          <p:spPr>
            <a:xfrm>
              <a:off x="3718627" y="3570847"/>
              <a:ext cx="51515" cy="339971"/>
            </a:xfrm>
            <a:prstGeom prst="straightConnector1">
              <a:avLst/>
            </a:prstGeom>
            <a:ln w="3175">
              <a:solidFill>
                <a:schemeClr val="bg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mit Pfeil 24"/>
            <p:cNvCxnSpPr>
              <a:stCxn id="20" idx="4"/>
            </p:cNvCxnSpPr>
            <p:nvPr/>
          </p:nvCxnSpPr>
          <p:spPr>
            <a:xfrm>
              <a:off x="7455877" y="3770142"/>
              <a:ext cx="1041009" cy="140676"/>
            </a:xfrm>
            <a:prstGeom prst="straightConnector1">
              <a:avLst/>
            </a:prstGeom>
            <a:ln w="3175">
              <a:solidFill>
                <a:schemeClr val="bg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Geschweifte Klammer rechts 26"/>
          <p:cNvSpPr/>
          <p:nvPr/>
        </p:nvSpPr>
        <p:spPr>
          <a:xfrm rot="5400000">
            <a:off x="2001129" y="3509895"/>
            <a:ext cx="509954" cy="3421965"/>
          </a:xfrm>
          <a:prstGeom prst="rightBrace">
            <a:avLst/>
          </a:prstGeom>
          <a:ln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Geschweifte Klammer rechts 27"/>
          <p:cNvSpPr/>
          <p:nvPr/>
        </p:nvSpPr>
        <p:spPr>
          <a:xfrm rot="5400000">
            <a:off x="4266028" y="1861634"/>
            <a:ext cx="535747" cy="7982245"/>
          </a:xfrm>
          <a:prstGeom prst="rightBrace">
            <a:avLst/>
          </a:prstGeom>
          <a:ln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Textfeld 28"/>
          <p:cNvSpPr txBox="1"/>
          <p:nvPr/>
        </p:nvSpPr>
        <p:spPr>
          <a:xfrm>
            <a:off x="1364559" y="5444198"/>
            <a:ext cx="17584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u="sng" dirty="0" smtClean="0">
                <a:solidFill>
                  <a:srgbClr val="000000"/>
                </a:solidFill>
              </a:rPr>
              <a:t>Bachelor: 6 CP</a:t>
            </a:r>
            <a:endParaRPr lang="de-DE" sz="1600" u="sng" dirty="0">
              <a:solidFill>
                <a:srgbClr val="000000"/>
              </a:solidFill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3852209" y="6131170"/>
            <a:ext cx="17584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u="sng" dirty="0" smtClean="0">
                <a:solidFill>
                  <a:srgbClr val="000000"/>
                </a:solidFill>
              </a:rPr>
              <a:t>Master: 9 CP</a:t>
            </a:r>
            <a:endParaRPr lang="de-DE" sz="1600" u="sng" dirty="0">
              <a:solidFill>
                <a:srgbClr val="000000"/>
              </a:solidFill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773723" y="4093698"/>
            <a:ext cx="20679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rgbClr val="000000"/>
                </a:solidFill>
              </a:rPr>
              <a:t>Deskriptive Statistik</a:t>
            </a:r>
            <a:endParaRPr lang="de-DE" sz="1600" dirty="0">
              <a:solidFill>
                <a:srgbClr val="000000"/>
              </a:solidFill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3894407" y="4093697"/>
            <a:ext cx="2014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rgbClr val="000000"/>
                </a:solidFill>
              </a:rPr>
              <a:t>Reliabilitätsanalyse</a:t>
            </a:r>
            <a:endParaRPr lang="de-DE" sz="1600" dirty="0">
              <a:solidFill>
                <a:srgbClr val="000000"/>
              </a:solidFill>
            </a:endParaRPr>
          </a:p>
        </p:txBody>
      </p:sp>
      <p:sp>
        <p:nvSpPr>
          <p:cNvPr id="34" name="Fußzeilenplatzhalter 3"/>
          <p:cNvSpPr>
            <a:spLocks noGrp="1"/>
          </p:cNvSpPr>
          <p:nvPr>
            <p:ph type="ftr" sz="quarter" idx="10"/>
          </p:nvPr>
        </p:nvSpPr>
        <p:spPr bwMode="auto">
          <a:xfrm>
            <a:off x="2047875" y="6372225"/>
            <a:ext cx="6791325" cy="296863"/>
          </a:xfrm>
          <a:noFill/>
        </p:spPr>
        <p:txBody>
          <a:bodyPr/>
          <a:lstStyle/>
          <a:p>
            <a:r>
              <a:rPr dirty="0" smtClean="0"/>
              <a:t>| </a:t>
            </a:r>
            <a:r>
              <a:rPr lang="de-DE" dirty="0" smtClean="0"/>
              <a:t>Sommersemester 2015</a:t>
            </a:r>
            <a:r>
              <a:rPr dirty="0" smtClean="0"/>
              <a:t> | Vanessa Pfegfeidel | </a:t>
            </a:r>
            <a:r>
              <a:rPr dirty="0" smtClean="0"/>
              <a:t>01</a:t>
            </a:r>
            <a:r>
              <a:rPr lang="de-DE" dirty="0" smtClean="0"/>
              <a:t>.07.2015</a:t>
            </a:r>
            <a:r>
              <a:rPr dirty="0" smtClean="0"/>
              <a:t> </a:t>
            </a:r>
            <a:r>
              <a:rPr dirty="0" smtClean="0"/>
              <a:t>| Folie </a:t>
            </a:r>
            <a:fld id="{D381CC1A-1512-4969-9C74-9FC61BD7031B}" type="slidenum">
              <a:rPr smtClean="0"/>
              <a:pPr/>
              <a:t>28</a:t>
            </a:fld>
            <a:r>
              <a:rPr dirty="0" smtClean="0"/>
              <a:t> |</a:t>
            </a:r>
          </a:p>
          <a:p>
            <a:endParaRPr dirty="0" smtClean="0"/>
          </a:p>
          <a:p>
            <a:endParaRPr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2"/>
          <p:cNvSpPr>
            <a:spLocks noGrp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de-DE" dirty="0" smtClean="0">
                <a:latin typeface="Arial Black" pitchFamily="34" charset="0"/>
              </a:rPr>
              <a:t>Terminlicher Ablauf</a:t>
            </a:r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4348266"/>
              </p:ext>
            </p:extLst>
          </p:nvPr>
        </p:nvGraphicFramePr>
        <p:xfrm>
          <a:off x="182880" y="1678365"/>
          <a:ext cx="8707902" cy="4246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50166"/>
                <a:gridCol w="858129"/>
                <a:gridCol w="7399607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de-DE" dirty="0" smtClean="0"/>
                        <a:t>Termine</a:t>
                      </a:r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Inhalt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de-DE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>
                          <a:solidFill>
                            <a:schemeClr val="bg2"/>
                          </a:solidFill>
                        </a:rPr>
                        <a:t>15.04.</a:t>
                      </a:r>
                      <a:endParaRPr lang="de-DE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bg2"/>
                          </a:solidFill>
                        </a:rPr>
                        <a:t>Überblick</a:t>
                      </a:r>
                      <a:endParaRPr lang="de-DE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l"/>
                      <a:r>
                        <a:rPr lang="de-DE" b="1" dirty="0" smtClean="0">
                          <a:solidFill>
                            <a:schemeClr val="bg2"/>
                          </a:solidFill>
                        </a:rPr>
                        <a:t>bis</a:t>
                      </a:r>
                      <a:r>
                        <a:rPr lang="de-DE" b="1" baseline="0" dirty="0" smtClean="0">
                          <a:solidFill>
                            <a:schemeClr val="bg2"/>
                          </a:solidFill>
                        </a:rPr>
                        <a:t> 17.04. verbindliche Anmeldung per E-Mail</a:t>
                      </a:r>
                      <a:endParaRPr lang="de-DE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mtClean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de-DE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>
                          <a:solidFill>
                            <a:schemeClr val="bg2"/>
                          </a:solidFill>
                        </a:rPr>
                        <a:t>22.04.</a:t>
                      </a:r>
                      <a:endParaRPr lang="de-DE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mtClean="0">
                          <a:solidFill>
                            <a:schemeClr val="bg2"/>
                          </a:solidFill>
                        </a:rPr>
                        <a:t>Grundlagen</a:t>
                      </a:r>
                      <a:endParaRPr lang="de-DE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mtClean="0">
                          <a:solidFill>
                            <a:schemeClr val="bg2"/>
                          </a:solidFill>
                        </a:rPr>
                        <a:t>3</a:t>
                      </a:r>
                      <a:endParaRPr lang="de-DE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>
                          <a:solidFill>
                            <a:schemeClr val="bg2"/>
                          </a:solidFill>
                        </a:rPr>
                        <a:t>29.04.</a:t>
                      </a:r>
                      <a:endParaRPr lang="de-DE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bg2"/>
                          </a:solidFill>
                        </a:rPr>
                        <a:t>Einführung in SPSS</a:t>
                      </a:r>
                      <a:r>
                        <a:rPr lang="de-DE" baseline="0" dirty="0" smtClean="0">
                          <a:solidFill>
                            <a:schemeClr val="bg2"/>
                          </a:solidFill>
                        </a:rPr>
                        <a:t> + </a:t>
                      </a:r>
                      <a:r>
                        <a:rPr lang="de-DE" dirty="0" err="1" smtClean="0">
                          <a:solidFill>
                            <a:schemeClr val="bg2"/>
                          </a:solidFill>
                        </a:rPr>
                        <a:t>Codeplan</a:t>
                      </a:r>
                      <a:r>
                        <a:rPr lang="de-DE" baseline="0" dirty="0" smtClean="0">
                          <a:solidFill>
                            <a:schemeClr val="bg2"/>
                          </a:solidFill>
                        </a:rPr>
                        <a:t> + </a:t>
                      </a:r>
                      <a:r>
                        <a:rPr lang="de-DE" dirty="0" smtClean="0">
                          <a:solidFill>
                            <a:srgbClr val="7030A0"/>
                          </a:solidFill>
                        </a:rPr>
                        <a:t>Ausgabe des Fragebogens u. </a:t>
                      </a:r>
                      <a:r>
                        <a:rPr lang="de-DE" smtClean="0">
                          <a:solidFill>
                            <a:srgbClr val="7030A0"/>
                          </a:solidFill>
                        </a:rPr>
                        <a:t>der Datei</a:t>
                      </a:r>
                      <a:endParaRPr lang="de-DE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mtClean="0">
                          <a:solidFill>
                            <a:schemeClr val="bg2"/>
                          </a:solidFill>
                        </a:rPr>
                        <a:t>4</a:t>
                      </a:r>
                      <a:endParaRPr lang="de-DE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>
                          <a:solidFill>
                            <a:schemeClr val="bg2"/>
                          </a:solidFill>
                        </a:rPr>
                        <a:t>06.05.</a:t>
                      </a:r>
                      <a:endParaRPr lang="de-DE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smtClean="0">
                          <a:solidFill>
                            <a:schemeClr val="bg2"/>
                          </a:solidFill>
                        </a:rPr>
                        <a:t>Deskriptive Statistik + Chi-Quadrat-Test</a:t>
                      </a:r>
                      <a:endParaRPr lang="de-DE" sz="1800" dirty="0" smtClean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mtClean="0">
                          <a:solidFill>
                            <a:schemeClr val="bg2"/>
                          </a:solidFill>
                        </a:rPr>
                        <a:t>5</a:t>
                      </a:r>
                      <a:endParaRPr lang="de-DE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>
                          <a:solidFill>
                            <a:schemeClr val="bg2"/>
                          </a:solidFill>
                        </a:rPr>
                        <a:t>13.05.</a:t>
                      </a:r>
                      <a:endParaRPr lang="de-DE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aseline="0" dirty="0" err="1" smtClean="0">
                          <a:solidFill>
                            <a:srgbClr val="7030A0"/>
                          </a:solidFill>
                        </a:rPr>
                        <a:t>Codeplan</a:t>
                      </a:r>
                      <a:r>
                        <a:rPr lang="de-DE" baseline="0" dirty="0" smtClean="0">
                          <a:solidFill>
                            <a:srgbClr val="7030A0"/>
                          </a:solidFill>
                        </a:rPr>
                        <a:t> Erstellung in </a:t>
                      </a:r>
                      <a:r>
                        <a:rPr lang="de-DE" baseline="0" dirty="0" smtClean="0">
                          <a:solidFill>
                            <a:srgbClr val="7030A0"/>
                          </a:solidFill>
                          <a:sym typeface="Wingdings" pitchFamily="2" charset="2"/>
                        </a:rPr>
                        <a:t>SPSS</a:t>
                      </a:r>
                      <a:endParaRPr lang="de-DE" baseline="0" dirty="0" smtClean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>
                          <a:solidFill>
                            <a:schemeClr val="bg2"/>
                          </a:solidFill>
                        </a:rPr>
                        <a:t>6</a:t>
                      </a:r>
                    </a:p>
                    <a:p>
                      <a:pPr algn="l"/>
                      <a:r>
                        <a:rPr lang="de-DE" dirty="0" smtClean="0">
                          <a:solidFill>
                            <a:schemeClr val="bg2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>
                          <a:solidFill>
                            <a:schemeClr val="bg2"/>
                          </a:solidFill>
                        </a:rPr>
                        <a:t>20.05.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olidFill>
                            <a:schemeClr val="bg2"/>
                          </a:solidFill>
                        </a:rPr>
                        <a:t>03.06.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olidFill>
                            <a:schemeClr val="bg2"/>
                          </a:solidFill>
                        </a:rPr>
                        <a:t>Exploratorische</a:t>
                      </a:r>
                      <a:r>
                        <a:rPr lang="de-DE" baseline="0" dirty="0" smtClean="0">
                          <a:solidFill>
                            <a:schemeClr val="bg2"/>
                          </a:solidFill>
                        </a:rPr>
                        <a:t> Faktorenanalyse +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olidFill>
                            <a:schemeClr val="bg2"/>
                          </a:solidFill>
                        </a:rPr>
                        <a:t>Reliabilitätsanalyse 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olidFill>
                            <a:schemeClr val="bg2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olidFill>
                            <a:schemeClr val="bg2"/>
                          </a:solidFill>
                        </a:rPr>
                        <a:t>10.06.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olidFill>
                            <a:srgbClr val="7030A0"/>
                          </a:solidFill>
                        </a:rPr>
                        <a:t>Eigenständiges</a:t>
                      </a:r>
                      <a:r>
                        <a:rPr lang="de-DE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de-DE" dirty="0" smtClean="0">
                          <a:solidFill>
                            <a:srgbClr val="7030A0"/>
                          </a:solidFill>
                        </a:rPr>
                        <a:t>Arbeiten mit den Daten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>
                          <a:solidFill>
                            <a:schemeClr val="bg2"/>
                          </a:solidFill>
                        </a:rPr>
                        <a:t>9</a:t>
                      </a:r>
                      <a:endParaRPr lang="de-DE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>
                          <a:solidFill>
                            <a:schemeClr val="bg2"/>
                          </a:solidFill>
                        </a:rPr>
                        <a:t>17.06.</a:t>
                      </a:r>
                      <a:endParaRPr lang="de-DE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olidFill>
                            <a:srgbClr val="00CC00"/>
                          </a:solidFill>
                        </a:rPr>
                        <a:t>Diskussionsrunde</a:t>
                      </a:r>
                      <a:endParaRPr lang="de-DE" dirty="0" smtClean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Fußzeilenplatzhalter 3"/>
          <p:cNvSpPr>
            <a:spLocks noGrp="1"/>
          </p:cNvSpPr>
          <p:nvPr>
            <p:ph type="ftr" sz="quarter" idx="10"/>
          </p:nvPr>
        </p:nvSpPr>
        <p:spPr bwMode="auto">
          <a:xfrm>
            <a:off x="2047875" y="6372225"/>
            <a:ext cx="6791325" cy="296863"/>
          </a:xfrm>
          <a:noFill/>
        </p:spPr>
        <p:txBody>
          <a:bodyPr/>
          <a:lstStyle/>
          <a:p>
            <a:r>
              <a:rPr dirty="0" smtClean="0"/>
              <a:t>| </a:t>
            </a:r>
            <a:r>
              <a:rPr lang="de-DE" dirty="0" smtClean="0"/>
              <a:t>Sommersemester 2015</a:t>
            </a:r>
            <a:r>
              <a:rPr dirty="0" smtClean="0"/>
              <a:t> | Vanessa Pfegfeidel | </a:t>
            </a:r>
            <a:r>
              <a:rPr dirty="0" smtClean="0"/>
              <a:t>01</a:t>
            </a:r>
            <a:r>
              <a:rPr lang="de-DE" dirty="0" smtClean="0"/>
              <a:t>.07.2015</a:t>
            </a:r>
            <a:r>
              <a:rPr dirty="0" smtClean="0"/>
              <a:t> </a:t>
            </a:r>
            <a:r>
              <a:rPr dirty="0" smtClean="0"/>
              <a:t>| Folie </a:t>
            </a:r>
            <a:fld id="{D381CC1A-1512-4969-9C74-9FC61BD7031B}" type="slidenum">
              <a:rPr smtClean="0"/>
              <a:pPr/>
              <a:t>29</a:t>
            </a:fld>
            <a:r>
              <a:rPr dirty="0" smtClean="0"/>
              <a:t> |</a:t>
            </a:r>
          </a:p>
          <a:p>
            <a:endParaRPr dirty="0" smtClean="0"/>
          </a:p>
          <a:p>
            <a:endParaRPr dirty="0" smtClean="0"/>
          </a:p>
        </p:txBody>
      </p:sp>
    </p:spTree>
    <p:extLst>
      <p:ext uri="{BB962C8B-B14F-4D97-AF65-F5344CB8AC3E}">
        <p14:creationId xmlns:p14="http://schemas.microsoft.com/office/powerpoint/2010/main" val="399630491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2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de-DE" dirty="0" smtClean="0">
                <a:latin typeface="Arial Black" pitchFamily="34" charset="0"/>
              </a:rPr>
              <a:t>Terminlicher Ablauf</a:t>
            </a: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0165596"/>
              </p:ext>
            </p:extLst>
          </p:nvPr>
        </p:nvGraphicFramePr>
        <p:xfrm>
          <a:off x="182879" y="1678348"/>
          <a:ext cx="8707902" cy="29667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50166"/>
                <a:gridCol w="858129"/>
                <a:gridCol w="7399607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de-DE" dirty="0" smtClean="0"/>
                        <a:t>Termine</a:t>
                      </a:r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Inhalt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>
                          <a:solidFill>
                            <a:schemeClr val="bg2"/>
                          </a:solidFill>
                        </a:rPr>
                        <a:t>10</a:t>
                      </a:r>
                      <a:endParaRPr lang="de-DE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>
                          <a:solidFill>
                            <a:schemeClr val="bg2"/>
                          </a:solidFill>
                        </a:rPr>
                        <a:t>24.06.</a:t>
                      </a:r>
                      <a:endParaRPr lang="de-DE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olidFill>
                            <a:schemeClr val="bg2"/>
                          </a:solidFill>
                        </a:rPr>
                        <a:t>Einführung in AMOS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>
                          <a:solidFill>
                            <a:schemeClr val="bg2"/>
                          </a:solidFill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>
                          <a:solidFill>
                            <a:schemeClr val="bg2"/>
                          </a:solidFill>
                        </a:rPr>
                        <a:t>01.07.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err="1" smtClean="0">
                          <a:solidFill>
                            <a:schemeClr val="bg2"/>
                          </a:solidFill>
                        </a:rPr>
                        <a:t>Konfirmatorische</a:t>
                      </a:r>
                      <a:r>
                        <a:rPr lang="de-DE" baseline="0" dirty="0" smtClean="0">
                          <a:solidFill>
                            <a:schemeClr val="bg2"/>
                          </a:solidFill>
                        </a:rPr>
                        <a:t> Faktorenanalyse</a:t>
                      </a:r>
                      <a:endParaRPr lang="de-DE" dirty="0" smtClean="0">
                        <a:solidFill>
                          <a:schemeClr val="bg2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olidFill>
                            <a:schemeClr val="bg2"/>
                          </a:solidFill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olidFill>
                            <a:schemeClr val="bg2"/>
                          </a:solidFill>
                        </a:rPr>
                        <a:t>08.07.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aseline="0" dirty="0" smtClean="0">
                          <a:solidFill>
                            <a:schemeClr val="bg2"/>
                          </a:solidFill>
                        </a:rPr>
                        <a:t>Strukturgleichungsmodell</a:t>
                      </a:r>
                      <a:endParaRPr lang="de-DE" baseline="0" dirty="0" smtClean="0">
                        <a:solidFill>
                          <a:schemeClr val="bg2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>
                          <a:solidFill>
                            <a:schemeClr val="bg2"/>
                          </a:solidFill>
                        </a:rPr>
                        <a:t>13</a:t>
                      </a:r>
                      <a:endParaRPr lang="de-DE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>
                          <a:solidFill>
                            <a:schemeClr val="bg2"/>
                          </a:solidFill>
                        </a:rPr>
                        <a:t>15.07.</a:t>
                      </a:r>
                      <a:endParaRPr lang="de-DE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olidFill>
                            <a:srgbClr val="7030A0"/>
                          </a:solidFill>
                        </a:rPr>
                        <a:t>Eigenständiges Arbeiten mit den Daten</a:t>
                      </a:r>
                      <a:endParaRPr lang="de-DE" baseline="0" dirty="0" smtClean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i="1" dirty="0" smtClean="0">
                          <a:solidFill>
                            <a:schemeClr val="bg2"/>
                          </a:solidFill>
                        </a:rPr>
                        <a:t>17.08.</a:t>
                      </a:r>
                      <a:r>
                        <a:rPr lang="de-DE" i="1" baseline="0" dirty="0" smtClean="0">
                          <a:solidFill>
                            <a:schemeClr val="bg2"/>
                          </a:solidFill>
                        </a:rPr>
                        <a:t> EFA durchgeführt und Konstrukte benannt</a:t>
                      </a:r>
                      <a:endParaRPr lang="de-DE" i="1" dirty="0" smtClean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baseline="0" dirty="0" smtClean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i="0" dirty="0" smtClean="0">
                          <a:solidFill>
                            <a:schemeClr val="bg2"/>
                          </a:solidFill>
                        </a:rPr>
                        <a:t>14</a:t>
                      </a:r>
                      <a:endParaRPr lang="de-DE" i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de-DE" i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>
                          <a:solidFill>
                            <a:srgbClr val="00CC00"/>
                          </a:solidFill>
                        </a:rPr>
                        <a:t>Vortrag</a:t>
                      </a:r>
                      <a:endParaRPr lang="de-DE" sz="1400" dirty="0" smtClean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l"/>
                      <a:r>
                        <a:rPr lang="de-DE" b="1" dirty="0" smtClean="0">
                          <a:solidFill>
                            <a:schemeClr val="bg2"/>
                          </a:solidFill>
                        </a:rPr>
                        <a:t>Abgabe der Seminararbeit am 30.09.2015</a:t>
                      </a:r>
                      <a:endParaRPr lang="de-DE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Gerade Verbindung mit Pfeil 5"/>
          <p:cNvCxnSpPr/>
          <p:nvPr/>
        </p:nvCxnSpPr>
        <p:spPr>
          <a:xfrm rot="10800000">
            <a:off x="5228881" y="2623570"/>
            <a:ext cx="506437" cy="0"/>
          </a:xfrm>
          <a:prstGeom prst="straightConnector1">
            <a:avLst/>
          </a:prstGeom>
          <a:ln w="38100">
            <a:solidFill>
              <a:srgbClr val="1A516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ußzeilenplatzhalter 3"/>
          <p:cNvSpPr>
            <a:spLocks noGrp="1"/>
          </p:cNvSpPr>
          <p:nvPr>
            <p:ph type="ftr" sz="quarter" idx="10"/>
          </p:nvPr>
        </p:nvSpPr>
        <p:spPr bwMode="auto">
          <a:xfrm>
            <a:off x="2047875" y="6372225"/>
            <a:ext cx="6791325" cy="296863"/>
          </a:xfrm>
          <a:noFill/>
        </p:spPr>
        <p:txBody>
          <a:bodyPr/>
          <a:lstStyle/>
          <a:p>
            <a:r>
              <a:rPr dirty="0" smtClean="0"/>
              <a:t>| </a:t>
            </a:r>
            <a:r>
              <a:rPr lang="de-DE" dirty="0" smtClean="0"/>
              <a:t>Sommersemester 2015</a:t>
            </a:r>
            <a:r>
              <a:rPr dirty="0" smtClean="0"/>
              <a:t> | Vanessa Pfegfeidel | </a:t>
            </a:r>
            <a:r>
              <a:rPr dirty="0" smtClean="0"/>
              <a:t>01</a:t>
            </a:r>
            <a:r>
              <a:rPr lang="de-DE" dirty="0" smtClean="0"/>
              <a:t>.07.2015</a:t>
            </a:r>
            <a:r>
              <a:rPr dirty="0" smtClean="0"/>
              <a:t> </a:t>
            </a:r>
            <a:r>
              <a:rPr dirty="0" smtClean="0"/>
              <a:t>| Folie </a:t>
            </a:r>
            <a:fld id="{D381CC1A-1512-4969-9C74-9FC61BD7031B}" type="slidenum">
              <a:rPr smtClean="0"/>
              <a:pPr/>
              <a:t>3</a:t>
            </a:fld>
            <a:r>
              <a:rPr dirty="0" smtClean="0"/>
              <a:t> |</a:t>
            </a:r>
          </a:p>
          <a:p>
            <a:endParaRPr dirty="0" smtClean="0"/>
          </a:p>
          <a:p>
            <a:endParaRPr dirty="0" smtClean="0"/>
          </a:p>
        </p:txBody>
      </p:sp>
    </p:spTree>
    <p:extLst>
      <p:ext uri="{BB962C8B-B14F-4D97-AF65-F5344CB8AC3E}">
        <p14:creationId xmlns:p14="http://schemas.microsoft.com/office/powerpoint/2010/main" val="238022389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2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de-DE" dirty="0" smtClean="0">
                <a:latin typeface="Arial Black" pitchFamily="34" charset="0"/>
              </a:rPr>
              <a:t>Terminlicher Ablauf</a:t>
            </a: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616309"/>
              </p:ext>
            </p:extLst>
          </p:nvPr>
        </p:nvGraphicFramePr>
        <p:xfrm>
          <a:off x="182879" y="1678348"/>
          <a:ext cx="8707902" cy="29667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50166"/>
                <a:gridCol w="858129"/>
                <a:gridCol w="7399607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de-DE" dirty="0" smtClean="0"/>
                        <a:t>Termine</a:t>
                      </a:r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Inhalt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>
                          <a:solidFill>
                            <a:schemeClr val="bg2"/>
                          </a:solidFill>
                        </a:rPr>
                        <a:t>10</a:t>
                      </a:r>
                      <a:endParaRPr lang="de-DE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>
                          <a:solidFill>
                            <a:schemeClr val="bg2"/>
                          </a:solidFill>
                        </a:rPr>
                        <a:t>24.06.</a:t>
                      </a:r>
                      <a:endParaRPr lang="de-DE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olidFill>
                            <a:schemeClr val="bg2"/>
                          </a:solidFill>
                        </a:rPr>
                        <a:t>Einführung in AMOS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>
                          <a:solidFill>
                            <a:schemeClr val="bg2"/>
                          </a:solidFill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>
                          <a:solidFill>
                            <a:schemeClr val="bg2"/>
                          </a:solidFill>
                        </a:rPr>
                        <a:t>01.07.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err="1" smtClean="0">
                          <a:solidFill>
                            <a:schemeClr val="bg2"/>
                          </a:solidFill>
                        </a:rPr>
                        <a:t>Konfirmatorische</a:t>
                      </a:r>
                      <a:r>
                        <a:rPr lang="de-DE" baseline="0" dirty="0" smtClean="0">
                          <a:solidFill>
                            <a:schemeClr val="bg2"/>
                          </a:solidFill>
                        </a:rPr>
                        <a:t> Faktorenanalyse</a:t>
                      </a:r>
                      <a:endParaRPr lang="de-DE" dirty="0" smtClean="0">
                        <a:solidFill>
                          <a:schemeClr val="bg2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olidFill>
                            <a:schemeClr val="bg2"/>
                          </a:solidFill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olidFill>
                            <a:schemeClr val="bg2"/>
                          </a:solidFill>
                        </a:rPr>
                        <a:t>08.07.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aseline="0" dirty="0" smtClean="0">
                          <a:solidFill>
                            <a:schemeClr val="bg2"/>
                          </a:solidFill>
                        </a:rPr>
                        <a:t>Strukturgleichungsmodell</a:t>
                      </a:r>
                      <a:endParaRPr lang="de-DE" baseline="0" dirty="0" smtClean="0">
                        <a:solidFill>
                          <a:schemeClr val="bg2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>
                          <a:solidFill>
                            <a:schemeClr val="bg2"/>
                          </a:solidFill>
                        </a:rPr>
                        <a:t>13</a:t>
                      </a:r>
                      <a:endParaRPr lang="de-DE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>
                          <a:solidFill>
                            <a:schemeClr val="bg2"/>
                          </a:solidFill>
                        </a:rPr>
                        <a:t>15.07.</a:t>
                      </a:r>
                      <a:endParaRPr lang="de-DE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olidFill>
                            <a:srgbClr val="7030A0"/>
                          </a:solidFill>
                        </a:rPr>
                        <a:t>Eigenständiges Arbeiten mit den Daten</a:t>
                      </a:r>
                      <a:endParaRPr lang="de-DE" baseline="0" dirty="0" smtClean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i="1" dirty="0" smtClean="0">
                          <a:solidFill>
                            <a:schemeClr val="bg2"/>
                          </a:solidFill>
                        </a:rPr>
                        <a:t>17.08.</a:t>
                      </a:r>
                      <a:r>
                        <a:rPr lang="de-DE" i="1" baseline="0" dirty="0" smtClean="0">
                          <a:solidFill>
                            <a:schemeClr val="bg2"/>
                          </a:solidFill>
                        </a:rPr>
                        <a:t> EFA durchgeführt und Konstrukte benannt</a:t>
                      </a:r>
                      <a:endParaRPr lang="de-DE" i="1" dirty="0" smtClean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baseline="0" dirty="0" smtClean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i="0" dirty="0" smtClean="0">
                          <a:solidFill>
                            <a:schemeClr val="bg2"/>
                          </a:solidFill>
                        </a:rPr>
                        <a:t>14</a:t>
                      </a:r>
                      <a:endParaRPr lang="de-DE" i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de-DE" i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>
                          <a:solidFill>
                            <a:srgbClr val="00CC00"/>
                          </a:solidFill>
                        </a:rPr>
                        <a:t>Vortrag</a:t>
                      </a:r>
                      <a:endParaRPr lang="de-DE" sz="1400" dirty="0" smtClean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l"/>
                      <a:r>
                        <a:rPr lang="de-DE" b="1" dirty="0" smtClean="0">
                          <a:solidFill>
                            <a:schemeClr val="bg2"/>
                          </a:solidFill>
                        </a:rPr>
                        <a:t>Abgabe der Seminararbeit am 30.09.2015</a:t>
                      </a:r>
                      <a:endParaRPr lang="de-DE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Gerade Verbindung mit Pfeil 5"/>
          <p:cNvCxnSpPr/>
          <p:nvPr/>
        </p:nvCxnSpPr>
        <p:spPr>
          <a:xfrm rot="10800000">
            <a:off x="4412452" y="2999127"/>
            <a:ext cx="506437" cy="0"/>
          </a:xfrm>
          <a:prstGeom prst="straightConnector1">
            <a:avLst/>
          </a:prstGeom>
          <a:ln w="38100">
            <a:solidFill>
              <a:srgbClr val="1A516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ußzeilenplatzhalter 3"/>
          <p:cNvSpPr>
            <a:spLocks noGrp="1"/>
          </p:cNvSpPr>
          <p:nvPr>
            <p:ph type="ftr" sz="quarter" idx="10"/>
          </p:nvPr>
        </p:nvSpPr>
        <p:spPr bwMode="auto">
          <a:xfrm>
            <a:off x="2047875" y="6372225"/>
            <a:ext cx="6791325" cy="296863"/>
          </a:xfrm>
          <a:noFill/>
        </p:spPr>
        <p:txBody>
          <a:bodyPr/>
          <a:lstStyle/>
          <a:p>
            <a:r>
              <a:rPr dirty="0" smtClean="0"/>
              <a:t>| </a:t>
            </a:r>
            <a:r>
              <a:rPr lang="de-DE" dirty="0" smtClean="0"/>
              <a:t>Sommersemester 2015</a:t>
            </a:r>
            <a:r>
              <a:rPr dirty="0" smtClean="0"/>
              <a:t> | Vanessa Pfegfeidel | </a:t>
            </a:r>
            <a:r>
              <a:rPr dirty="0" smtClean="0"/>
              <a:t>01</a:t>
            </a:r>
            <a:r>
              <a:rPr lang="de-DE" dirty="0" smtClean="0"/>
              <a:t>.07.2015</a:t>
            </a:r>
            <a:r>
              <a:rPr dirty="0" smtClean="0"/>
              <a:t> </a:t>
            </a:r>
            <a:r>
              <a:rPr dirty="0" smtClean="0"/>
              <a:t>| Folie </a:t>
            </a:r>
            <a:fld id="{D381CC1A-1512-4969-9C74-9FC61BD7031B}" type="slidenum">
              <a:rPr smtClean="0"/>
              <a:pPr/>
              <a:t>30</a:t>
            </a:fld>
            <a:r>
              <a:rPr dirty="0" smtClean="0"/>
              <a:t> |</a:t>
            </a:r>
          </a:p>
          <a:p>
            <a:endParaRPr dirty="0" smtClean="0"/>
          </a:p>
          <a:p>
            <a:endParaRPr dirty="0" smtClean="0"/>
          </a:p>
        </p:txBody>
      </p:sp>
    </p:spTree>
    <p:extLst>
      <p:ext uri="{BB962C8B-B14F-4D97-AF65-F5344CB8AC3E}">
        <p14:creationId xmlns:p14="http://schemas.microsoft.com/office/powerpoint/2010/main" val="82790088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96948" y="1336091"/>
            <a:ext cx="8494712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179388" lvl="1" algn="just" eaLnBrk="0" hangingPunct="0"/>
            <a:r>
              <a:rPr lang="de-DE" dirty="0" smtClean="0">
                <a:solidFill>
                  <a:schemeClr val="bg2"/>
                </a:solidFill>
                <a:ea typeface="Times New Roman" pitchFamily="18" charset="0"/>
                <a:cs typeface="Arial" charset="0"/>
              </a:rPr>
              <a:t>Backhaus, K./</a:t>
            </a:r>
            <a:r>
              <a:rPr lang="de-DE" dirty="0" err="1" smtClean="0">
                <a:solidFill>
                  <a:schemeClr val="bg2"/>
                </a:solidFill>
                <a:ea typeface="Times New Roman" pitchFamily="18" charset="0"/>
                <a:cs typeface="Arial" charset="0"/>
              </a:rPr>
              <a:t>Erichson</a:t>
            </a:r>
            <a:r>
              <a:rPr lang="de-DE" dirty="0" smtClean="0">
                <a:solidFill>
                  <a:schemeClr val="bg2"/>
                </a:solidFill>
                <a:ea typeface="Times New Roman" pitchFamily="18" charset="0"/>
                <a:cs typeface="Arial" charset="0"/>
              </a:rPr>
              <a:t>, B./ Weiber, R. (2011): Multivariate Analysemethoden, Berlin/ Heidelberg: Springer.</a:t>
            </a:r>
          </a:p>
          <a:p>
            <a:pPr marL="179388" lvl="1" algn="just" eaLnBrk="0" hangingPunct="0"/>
            <a:endParaRPr lang="de-DE" dirty="0" smtClean="0">
              <a:solidFill>
                <a:schemeClr val="bg2"/>
              </a:solidFill>
              <a:ea typeface="Times New Roman" pitchFamily="18" charset="0"/>
              <a:cs typeface="Arial" charset="0"/>
            </a:endParaRPr>
          </a:p>
          <a:p>
            <a:pPr marL="179388" lvl="1" algn="just" eaLnBrk="0" hangingPunct="0"/>
            <a:r>
              <a:rPr lang="de-DE" b="1" dirty="0" smtClean="0">
                <a:solidFill>
                  <a:schemeClr val="bg2"/>
                </a:solidFill>
                <a:ea typeface="Times New Roman" pitchFamily="18" charset="0"/>
                <a:cs typeface="Arial" charset="0"/>
              </a:rPr>
              <a:t>Backhaus, K./</a:t>
            </a:r>
            <a:r>
              <a:rPr lang="de-DE" b="1" dirty="0" err="1" smtClean="0">
                <a:solidFill>
                  <a:schemeClr val="bg2"/>
                </a:solidFill>
                <a:ea typeface="Times New Roman" pitchFamily="18" charset="0"/>
                <a:cs typeface="Arial" charset="0"/>
              </a:rPr>
              <a:t>Erichson</a:t>
            </a:r>
            <a:r>
              <a:rPr lang="de-DE" b="1" dirty="0" smtClean="0">
                <a:solidFill>
                  <a:schemeClr val="bg2"/>
                </a:solidFill>
                <a:ea typeface="Times New Roman" pitchFamily="18" charset="0"/>
                <a:cs typeface="Arial" charset="0"/>
              </a:rPr>
              <a:t>, B./ Weiber, R. (2010): Fortgeschrittene Multivariate Analysemethoden, Berlin/ Heidelberg: Springer.</a:t>
            </a:r>
          </a:p>
          <a:p>
            <a:pPr marL="179388" lvl="1" algn="just" eaLnBrk="0" hangingPunct="0"/>
            <a:endParaRPr lang="de-DE" dirty="0" smtClean="0">
              <a:solidFill>
                <a:schemeClr val="bg2"/>
              </a:solidFill>
              <a:ea typeface="Times New Roman" pitchFamily="18" charset="0"/>
              <a:cs typeface="Arial" charset="0"/>
            </a:endParaRPr>
          </a:p>
          <a:p>
            <a:pPr marL="179388" lvl="1" algn="just" eaLnBrk="0" hangingPunct="0"/>
            <a:r>
              <a:rPr lang="de-DE" dirty="0" err="1" smtClean="0">
                <a:solidFill>
                  <a:schemeClr val="bg2"/>
                </a:solidFill>
                <a:ea typeface="Times New Roman" pitchFamily="18" charset="0"/>
                <a:cs typeface="Arial" charset="0"/>
              </a:rPr>
              <a:t>Baltes</a:t>
            </a:r>
            <a:r>
              <a:rPr lang="de-DE" dirty="0" smtClean="0">
                <a:solidFill>
                  <a:schemeClr val="bg2"/>
                </a:solidFill>
                <a:ea typeface="Times New Roman" pitchFamily="18" charset="0"/>
                <a:cs typeface="Arial" charset="0"/>
              </a:rPr>
              <a:t>-Götz, B. (2010): Analyse von Strukturgleichungsmodellen mit Amos 18, URL: </a:t>
            </a:r>
            <a:r>
              <a:rPr lang="de-DE" u="sng" dirty="0" smtClean="0">
                <a:solidFill>
                  <a:schemeClr val="bg2"/>
                </a:solidFill>
                <a:ea typeface="Times New Roman" pitchFamily="18" charset="0"/>
                <a:cs typeface="Arial" charset="0"/>
              </a:rPr>
              <a:t>http://www.uni-trier.de/fileadmin/urt/doku/amos/v18/amos18.pdf</a:t>
            </a:r>
            <a:r>
              <a:rPr lang="de-DE" dirty="0" smtClean="0">
                <a:solidFill>
                  <a:schemeClr val="bg2"/>
                </a:solidFill>
                <a:ea typeface="Times New Roman" pitchFamily="18" charset="0"/>
                <a:cs typeface="Arial" charset="0"/>
              </a:rPr>
              <a:t>, Stand: 01.02.2011.</a:t>
            </a:r>
          </a:p>
          <a:p>
            <a:pPr marL="179388" lvl="1" algn="just" eaLnBrk="0" hangingPunct="0"/>
            <a:endParaRPr lang="de-DE" dirty="0" smtClean="0">
              <a:solidFill>
                <a:schemeClr val="bg2"/>
              </a:solidFill>
              <a:ea typeface="Times New Roman" pitchFamily="18" charset="0"/>
              <a:cs typeface="Arial" charset="0"/>
            </a:endParaRPr>
          </a:p>
          <a:p>
            <a:pPr marL="179388" lvl="1" algn="just" eaLnBrk="0" hangingPunct="0"/>
            <a:r>
              <a:rPr lang="de-DE" b="1" dirty="0" err="1" smtClean="0">
                <a:solidFill>
                  <a:schemeClr val="bg2"/>
                </a:solidFill>
                <a:ea typeface="Times New Roman" pitchFamily="18" charset="0"/>
                <a:cs typeface="Arial" charset="0"/>
              </a:rPr>
              <a:t>Bühner</a:t>
            </a:r>
            <a:r>
              <a:rPr lang="de-DE" b="1" dirty="0" smtClean="0">
                <a:solidFill>
                  <a:schemeClr val="bg2"/>
                </a:solidFill>
                <a:ea typeface="Times New Roman" pitchFamily="18" charset="0"/>
                <a:cs typeface="Arial" charset="0"/>
              </a:rPr>
              <a:t>, M. (2011): Einführung in die Test- und Fragebogenkonstruktion, München: Pearson.</a:t>
            </a:r>
          </a:p>
          <a:p>
            <a:pPr marL="179388" lvl="1" algn="just" eaLnBrk="0" hangingPunct="0"/>
            <a:endParaRPr lang="de-DE" dirty="0" smtClean="0">
              <a:solidFill>
                <a:schemeClr val="bg2"/>
              </a:solidFill>
              <a:ea typeface="Times New Roman" pitchFamily="18" charset="0"/>
              <a:cs typeface="Arial" charset="0"/>
            </a:endParaRPr>
          </a:p>
          <a:p>
            <a:pPr marL="179388" lvl="1" algn="just" eaLnBrk="0" hangingPunct="0"/>
            <a:r>
              <a:rPr lang="de-DE" b="1" dirty="0" err="1" smtClean="0">
                <a:solidFill>
                  <a:schemeClr val="bg2"/>
                </a:solidFill>
                <a:ea typeface="Times New Roman" pitchFamily="18" charset="0"/>
                <a:cs typeface="Arial" charset="0"/>
              </a:rPr>
              <a:t>Brosius</a:t>
            </a:r>
            <a:r>
              <a:rPr lang="de-DE" b="1" dirty="0" smtClean="0">
                <a:solidFill>
                  <a:schemeClr val="bg2"/>
                </a:solidFill>
                <a:ea typeface="Times New Roman" pitchFamily="18" charset="0"/>
                <a:cs typeface="Arial" charset="0"/>
              </a:rPr>
              <a:t>, F. (2011): SPSS 19, Heidelberg/ München: </a:t>
            </a:r>
            <a:r>
              <a:rPr lang="de-DE" b="1" dirty="0" err="1" smtClean="0">
                <a:solidFill>
                  <a:schemeClr val="bg2"/>
                </a:solidFill>
                <a:ea typeface="Times New Roman" pitchFamily="18" charset="0"/>
                <a:cs typeface="Arial" charset="0"/>
              </a:rPr>
              <a:t>mitp</a:t>
            </a:r>
            <a:r>
              <a:rPr lang="de-DE" b="1" dirty="0" smtClean="0">
                <a:solidFill>
                  <a:schemeClr val="bg2"/>
                </a:solidFill>
                <a:ea typeface="Times New Roman" pitchFamily="18" charset="0"/>
                <a:cs typeface="Arial" charset="0"/>
              </a:rPr>
              <a:t>.</a:t>
            </a:r>
          </a:p>
          <a:p>
            <a:pPr marL="179388" lvl="1" algn="just" eaLnBrk="0" hangingPunct="0"/>
            <a:endParaRPr lang="de-DE" dirty="0" smtClean="0">
              <a:solidFill>
                <a:schemeClr val="bg2"/>
              </a:solidFill>
              <a:ea typeface="Times New Roman" pitchFamily="18" charset="0"/>
              <a:cs typeface="Arial" charset="0"/>
            </a:endParaRPr>
          </a:p>
          <a:p>
            <a:pPr marL="179388" lvl="1" algn="just" eaLnBrk="0" hangingPunct="0"/>
            <a:r>
              <a:rPr lang="de-DE" dirty="0" smtClean="0">
                <a:solidFill>
                  <a:schemeClr val="bg2"/>
                </a:solidFill>
                <a:ea typeface="Times New Roman" pitchFamily="18" charset="0"/>
                <a:cs typeface="Arial" charset="0"/>
              </a:rPr>
              <a:t>Diekmann, A. (2011): Empirische Sozialforschung, Hamburg: Rowohlt.</a:t>
            </a:r>
          </a:p>
          <a:p>
            <a:pPr marL="179388" lvl="1" algn="just" eaLnBrk="0" hangingPunct="0"/>
            <a:endParaRPr lang="de-DE" dirty="0" smtClean="0">
              <a:solidFill>
                <a:schemeClr val="bg2"/>
              </a:solidFill>
              <a:ea typeface="Times New Roman" pitchFamily="18" charset="0"/>
              <a:cs typeface="Arial" charset="0"/>
            </a:endParaRPr>
          </a:p>
          <a:p>
            <a:pPr marL="179388" lvl="1" algn="just" eaLnBrk="0" hangingPunct="0"/>
            <a:r>
              <a:rPr lang="de-DE" dirty="0" smtClean="0">
                <a:solidFill>
                  <a:schemeClr val="bg2"/>
                </a:solidFill>
                <a:ea typeface="Times New Roman" pitchFamily="18" charset="0"/>
                <a:cs typeface="Arial" charset="0"/>
              </a:rPr>
              <a:t>Hatzinger, R./Nagel, H. (2009): PASW </a:t>
            </a:r>
            <a:r>
              <a:rPr lang="de-DE" dirty="0" err="1" smtClean="0">
                <a:solidFill>
                  <a:schemeClr val="bg2"/>
                </a:solidFill>
                <a:ea typeface="Times New Roman" pitchFamily="18" charset="0"/>
                <a:cs typeface="Arial" charset="0"/>
              </a:rPr>
              <a:t>Statistics</a:t>
            </a:r>
            <a:r>
              <a:rPr lang="de-DE" dirty="0" smtClean="0">
                <a:solidFill>
                  <a:schemeClr val="bg2"/>
                </a:solidFill>
                <a:ea typeface="Times New Roman" pitchFamily="18" charset="0"/>
                <a:cs typeface="Arial" charset="0"/>
              </a:rPr>
              <a:t>, Statistische Methoden und Fallbeispiele,  München: Pearson.</a:t>
            </a:r>
          </a:p>
        </p:txBody>
      </p:sp>
      <p:sp>
        <p:nvSpPr>
          <p:cNvPr id="32770" name="Titel 2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de-DE" dirty="0" smtClean="0">
                <a:latin typeface="Arial Black" pitchFamily="34" charset="0"/>
              </a:rPr>
              <a:t>Einstiegsliteratur (1)</a:t>
            </a:r>
          </a:p>
        </p:txBody>
      </p:sp>
      <p:sp>
        <p:nvSpPr>
          <p:cNvPr id="5" name="Fußzeilenplatzhalter 3"/>
          <p:cNvSpPr>
            <a:spLocks noGrp="1"/>
          </p:cNvSpPr>
          <p:nvPr>
            <p:ph type="ftr" sz="quarter" idx="10"/>
          </p:nvPr>
        </p:nvSpPr>
        <p:spPr bwMode="auto">
          <a:xfrm>
            <a:off x="2047875" y="6372225"/>
            <a:ext cx="6791325" cy="296863"/>
          </a:xfrm>
          <a:noFill/>
        </p:spPr>
        <p:txBody>
          <a:bodyPr/>
          <a:lstStyle/>
          <a:p>
            <a:r>
              <a:rPr dirty="0" smtClean="0"/>
              <a:t>| </a:t>
            </a:r>
            <a:r>
              <a:rPr lang="de-DE" dirty="0" smtClean="0"/>
              <a:t>Sommersemester 2015</a:t>
            </a:r>
            <a:r>
              <a:rPr dirty="0" smtClean="0"/>
              <a:t> | Vanessa Pfegfeidel | </a:t>
            </a:r>
            <a:r>
              <a:rPr dirty="0" smtClean="0"/>
              <a:t>01</a:t>
            </a:r>
            <a:r>
              <a:rPr lang="de-DE" dirty="0" smtClean="0"/>
              <a:t>.07.2015</a:t>
            </a:r>
            <a:r>
              <a:rPr dirty="0" smtClean="0"/>
              <a:t> </a:t>
            </a:r>
            <a:r>
              <a:rPr dirty="0" smtClean="0"/>
              <a:t>| Folie </a:t>
            </a:r>
            <a:fld id="{D381CC1A-1512-4969-9C74-9FC61BD7031B}" type="slidenum">
              <a:rPr smtClean="0"/>
              <a:pPr/>
              <a:t>31</a:t>
            </a:fld>
            <a:r>
              <a:rPr dirty="0" smtClean="0"/>
              <a:t> |</a:t>
            </a:r>
          </a:p>
          <a:p>
            <a:endParaRPr dirty="0" smtClean="0"/>
          </a:p>
          <a:p>
            <a:endParaRPr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el 2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de-DE" dirty="0" smtClean="0">
                <a:latin typeface="Arial Black" pitchFamily="34" charset="0"/>
              </a:rPr>
              <a:t>Einstiegsliteratur (2)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54743" y="1375133"/>
            <a:ext cx="8494712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179388" lvl="1" algn="just" eaLnBrk="0" hangingPunct="0"/>
            <a:r>
              <a:rPr lang="de-DE" dirty="0" err="1" smtClean="0">
                <a:solidFill>
                  <a:schemeClr val="bg2"/>
                </a:solidFill>
                <a:ea typeface="Times New Roman" pitchFamily="18" charset="0"/>
                <a:cs typeface="Arial" charset="0"/>
              </a:rPr>
              <a:t>Janssen</a:t>
            </a:r>
            <a:r>
              <a:rPr lang="de-DE" dirty="0" smtClean="0">
                <a:solidFill>
                  <a:schemeClr val="bg2"/>
                </a:solidFill>
                <a:ea typeface="Times New Roman" pitchFamily="18" charset="0"/>
                <a:cs typeface="Arial" charset="0"/>
              </a:rPr>
              <a:t>, J./</a:t>
            </a:r>
            <a:r>
              <a:rPr lang="de-DE" dirty="0" err="1" smtClean="0">
                <a:solidFill>
                  <a:schemeClr val="bg2"/>
                </a:solidFill>
                <a:ea typeface="Times New Roman" pitchFamily="18" charset="0"/>
                <a:cs typeface="Arial" charset="0"/>
              </a:rPr>
              <a:t>Laatz</a:t>
            </a:r>
            <a:r>
              <a:rPr lang="de-DE" dirty="0" smtClean="0">
                <a:solidFill>
                  <a:schemeClr val="bg2"/>
                </a:solidFill>
                <a:ea typeface="Times New Roman" pitchFamily="18" charset="0"/>
                <a:cs typeface="Arial" charset="0"/>
              </a:rPr>
              <a:t>, W. (2010): Statistische Datenanalyse mit SPSS, 7., neu bearbeitete und erweiterte Auflage, Heidelberg: Springer.</a:t>
            </a:r>
          </a:p>
          <a:p>
            <a:pPr marL="179388" lvl="1" algn="just" eaLnBrk="0" hangingPunct="0"/>
            <a:endParaRPr lang="de-DE" dirty="0" smtClean="0">
              <a:solidFill>
                <a:schemeClr val="bg2"/>
              </a:solidFill>
              <a:ea typeface="Times New Roman" pitchFamily="18" charset="0"/>
              <a:cs typeface="Arial" charset="0"/>
            </a:endParaRPr>
          </a:p>
          <a:p>
            <a:pPr marL="179388" lvl="1" algn="just" eaLnBrk="0" hangingPunct="0"/>
            <a:r>
              <a:rPr lang="de-DE" dirty="0" err="1" smtClean="0">
                <a:solidFill>
                  <a:schemeClr val="bg2"/>
                </a:solidFill>
                <a:ea typeface="Times New Roman" pitchFamily="18" charset="0"/>
                <a:cs typeface="Arial" charset="0"/>
              </a:rPr>
              <a:t>Kappelhoff</a:t>
            </a:r>
            <a:r>
              <a:rPr lang="de-DE" dirty="0" smtClean="0">
                <a:solidFill>
                  <a:schemeClr val="bg2"/>
                </a:solidFill>
                <a:ea typeface="Times New Roman" pitchFamily="18" charset="0"/>
                <a:cs typeface="Arial" charset="0"/>
              </a:rPr>
              <a:t>, P. (2000): Skript zur Vorlesung, Methoden der empirischen Wirtschafts- und Sozialforschung, 4. Auflage.</a:t>
            </a:r>
          </a:p>
          <a:p>
            <a:pPr marL="179388" lvl="1" algn="just" eaLnBrk="0" hangingPunct="0"/>
            <a:endParaRPr lang="de-DE" dirty="0" smtClean="0">
              <a:solidFill>
                <a:schemeClr val="bg2"/>
              </a:solidFill>
              <a:ea typeface="Times New Roman" pitchFamily="18" charset="0"/>
              <a:cs typeface="Arial" charset="0"/>
            </a:endParaRPr>
          </a:p>
          <a:p>
            <a:pPr marL="179388" lvl="1" algn="just" eaLnBrk="0" hangingPunct="0"/>
            <a:r>
              <a:rPr lang="de-DE" dirty="0" err="1" smtClean="0">
                <a:solidFill>
                  <a:schemeClr val="bg2"/>
                </a:solidFill>
                <a:ea typeface="Times New Roman" pitchFamily="18" charset="0"/>
                <a:cs typeface="Arial" charset="0"/>
              </a:rPr>
              <a:t>Rossiter</a:t>
            </a:r>
            <a:r>
              <a:rPr lang="de-DE" dirty="0" smtClean="0">
                <a:solidFill>
                  <a:schemeClr val="bg2"/>
                </a:solidFill>
                <a:ea typeface="Times New Roman" pitchFamily="18" charset="0"/>
                <a:cs typeface="Arial" charset="0"/>
              </a:rPr>
              <a:t>, J.R. (2002): The C-O-A-R-SE </a:t>
            </a:r>
            <a:r>
              <a:rPr lang="de-DE" dirty="0" err="1" smtClean="0">
                <a:solidFill>
                  <a:schemeClr val="bg2"/>
                </a:solidFill>
                <a:ea typeface="Times New Roman" pitchFamily="18" charset="0"/>
                <a:cs typeface="Arial" charset="0"/>
              </a:rPr>
              <a:t>procedure</a:t>
            </a:r>
            <a:r>
              <a:rPr lang="de-DE" dirty="0" smtClean="0">
                <a:solidFill>
                  <a:schemeClr val="bg2"/>
                </a:solidFill>
                <a:ea typeface="Times New Roman" pitchFamily="18" charset="0"/>
                <a:cs typeface="Arial" charset="0"/>
              </a:rPr>
              <a:t> </a:t>
            </a:r>
            <a:r>
              <a:rPr lang="de-DE" dirty="0" err="1" smtClean="0">
                <a:solidFill>
                  <a:schemeClr val="bg2"/>
                </a:solidFill>
                <a:ea typeface="Times New Roman" pitchFamily="18" charset="0"/>
                <a:cs typeface="Arial" charset="0"/>
              </a:rPr>
              <a:t>for</a:t>
            </a:r>
            <a:r>
              <a:rPr lang="de-DE" dirty="0" smtClean="0">
                <a:solidFill>
                  <a:schemeClr val="bg2"/>
                </a:solidFill>
                <a:ea typeface="Times New Roman" pitchFamily="18" charset="0"/>
                <a:cs typeface="Arial" charset="0"/>
              </a:rPr>
              <a:t> </a:t>
            </a:r>
            <a:r>
              <a:rPr lang="de-DE" dirty="0" err="1" smtClean="0">
                <a:solidFill>
                  <a:schemeClr val="bg2"/>
                </a:solidFill>
                <a:ea typeface="Times New Roman" pitchFamily="18" charset="0"/>
                <a:cs typeface="Arial" charset="0"/>
              </a:rPr>
              <a:t>scale</a:t>
            </a:r>
            <a:r>
              <a:rPr lang="de-DE" dirty="0" smtClean="0">
                <a:solidFill>
                  <a:schemeClr val="bg2"/>
                </a:solidFill>
                <a:ea typeface="Times New Roman" pitchFamily="18" charset="0"/>
                <a:cs typeface="Arial" charset="0"/>
              </a:rPr>
              <a:t> </a:t>
            </a:r>
            <a:r>
              <a:rPr lang="de-DE" dirty="0" err="1" smtClean="0">
                <a:solidFill>
                  <a:schemeClr val="bg2"/>
                </a:solidFill>
                <a:ea typeface="Times New Roman" pitchFamily="18" charset="0"/>
                <a:cs typeface="Arial" charset="0"/>
              </a:rPr>
              <a:t>development</a:t>
            </a:r>
            <a:r>
              <a:rPr lang="de-DE" dirty="0" smtClean="0">
                <a:solidFill>
                  <a:schemeClr val="bg2"/>
                </a:solidFill>
                <a:ea typeface="Times New Roman" pitchFamily="18" charset="0"/>
                <a:cs typeface="Arial" charset="0"/>
              </a:rPr>
              <a:t> in </a:t>
            </a:r>
            <a:r>
              <a:rPr lang="de-DE" dirty="0" err="1" smtClean="0">
                <a:solidFill>
                  <a:schemeClr val="bg2"/>
                </a:solidFill>
                <a:ea typeface="Times New Roman" pitchFamily="18" charset="0"/>
                <a:cs typeface="Arial" charset="0"/>
              </a:rPr>
              <a:t>marleting</a:t>
            </a:r>
            <a:r>
              <a:rPr lang="de-DE" dirty="0" smtClean="0">
                <a:solidFill>
                  <a:schemeClr val="bg2"/>
                </a:solidFill>
                <a:ea typeface="Times New Roman" pitchFamily="18" charset="0"/>
                <a:cs typeface="Arial" charset="0"/>
              </a:rPr>
              <a:t>, in: International Journal </a:t>
            </a:r>
            <a:r>
              <a:rPr lang="de-DE" dirty="0" err="1" smtClean="0">
                <a:solidFill>
                  <a:schemeClr val="bg2"/>
                </a:solidFill>
                <a:ea typeface="Times New Roman" pitchFamily="18" charset="0"/>
                <a:cs typeface="Arial" charset="0"/>
              </a:rPr>
              <a:t>of</a:t>
            </a:r>
            <a:r>
              <a:rPr lang="de-DE" dirty="0" smtClean="0">
                <a:solidFill>
                  <a:schemeClr val="bg2"/>
                </a:solidFill>
                <a:ea typeface="Times New Roman" pitchFamily="18" charset="0"/>
                <a:cs typeface="Arial" charset="0"/>
              </a:rPr>
              <a:t> Research in Marketing, Vol. 19, </a:t>
            </a:r>
            <a:r>
              <a:rPr lang="de-DE" dirty="0" err="1" smtClean="0">
                <a:solidFill>
                  <a:schemeClr val="bg2"/>
                </a:solidFill>
                <a:ea typeface="Times New Roman" pitchFamily="18" charset="0"/>
                <a:cs typeface="Arial" charset="0"/>
              </a:rPr>
              <a:t>No</a:t>
            </a:r>
            <a:r>
              <a:rPr lang="de-DE" dirty="0" smtClean="0">
                <a:solidFill>
                  <a:schemeClr val="bg2"/>
                </a:solidFill>
                <a:ea typeface="Times New Roman" pitchFamily="18" charset="0"/>
                <a:cs typeface="Arial" charset="0"/>
              </a:rPr>
              <a:t>. 4, S. 305-335.</a:t>
            </a:r>
          </a:p>
          <a:p>
            <a:pPr marL="179388" lvl="1" algn="just" eaLnBrk="0" hangingPunct="0"/>
            <a:endParaRPr lang="de-DE" dirty="0" smtClean="0">
              <a:solidFill>
                <a:schemeClr val="bg2"/>
              </a:solidFill>
              <a:ea typeface="Times New Roman" pitchFamily="18" charset="0"/>
              <a:cs typeface="Arial" charset="0"/>
            </a:endParaRPr>
          </a:p>
          <a:p>
            <a:pPr marL="179388" lvl="1" algn="just" eaLnBrk="0" hangingPunct="0"/>
            <a:r>
              <a:rPr lang="de-DE" dirty="0" smtClean="0">
                <a:solidFill>
                  <a:schemeClr val="bg2"/>
                </a:solidFill>
                <a:ea typeface="Times New Roman" pitchFamily="18" charset="0"/>
                <a:cs typeface="Arial" charset="0"/>
              </a:rPr>
              <a:t>Schnell, R./Hill, P.B./Esser, E. (2011): Methoden der empirischen Sozialforschung, 9. Aufl., München: </a:t>
            </a:r>
            <a:r>
              <a:rPr lang="de-DE" dirty="0" err="1" smtClean="0">
                <a:solidFill>
                  <a:schemeClr val="bg2"/>
                </a:solidFill>
                <a:ea typeface="Times New Roman" pitchFamily="18" charset="0"/>
                <a:cs typeface="Arial" charset="0"/>
              </a:rPr>
              <a:t>Oldenbourg</a:t>
            </a:r>
            <a:r>
              <a:rPr lang="de-DE" dirty="0" smtClean="0">
                <a:solidFill>
                  <a:schemeClr val="bg2"/>
                </a:solidFill>
                <a:ea typeface="Times New Roman" pitchFamily="18" charset="0"/>
                <a:cs typeface="Arial" charset="0"/>
              </a:rPr>
              <a:t>.</a:t>
            </a:r>
          </a:p>
          <a:p>
            <a:pPr marL="179388" lvl="1" algn="just" eaLnBrk="0" hangingPunct="0"/>
            <a:endParaRPr lang="de-DE" dirty="0" smtClean="0">
              <a:solidFill>
                <a:schemeClr val="bg2"/>
              </a:solidFill>
              <a:ea typeface="Times New Roman" pitchFamily="18" charset="0"/>
              <a:cs typeface="Arial" charset="0"/>
            </a:endParaRPr>
          </a:p>
          <a:p>
            <a:pPr marL="179388" lvl="1" algn="just" eaLnBrk="0" hangingPunct="0"/>
            <a:r>
              <a:rPr lang="de-DE" b="1" dirty="0" smtClean="0">
                <a:solidFill>
                  <a:schemeClr val="bg2"/>
                </a:solidFill>
                <a:ea typeface="Times New Roman" pitchFamily="18" charset="0"/>
                <a:cs typeface="Arial" charset="0"/>
              </a:rPr>
              <a:t>Weiber, R./</a:t>
            </a:r>
            <a:r>
              <a:rPr lang="de-DE" b="1" dirty="0" err="1" smtClean="0">
                <a:solidFill>
                  <a:schemeClr val="bg2"/>
                </a:solidFill>
                <a:ea typeface="Times New Roman" pitchFamily="18" charset="0"/>
                <a:cs typeface="Arial" charset="0"/>
              </a:rPr>
              <a:t>Mühlhaus</a:t>
            </a:r>
            <a:r>
              <a:rPr lang="de-DE" b="1" dirty="0" smtClean="0">
                <a:solidFill>
                  <a:schemeClr val="bg2"/>
                </a:solidFill>
                <a:ea typeface="Times New Roman" pitchFamily="18" charset="0"/>
                <a:cs typeface="Arial" charset="0"/>
              </a:rPr>
              <a:t>, M. (2010): Strukturgleichungsmodellierung, Eine anwendungsorientierte Einführung in die Kausalanalyse mit Hilfe von AMOS, </a:t>
            </a:r>
            <a:r>
              <a:rPr lang="de-DE" b="1" dirty="0" err="1" smtClean="0">
                <a:solidFill>
                  <a:schemeClr val="bg2"/>
                </a:solidFill>
                <a:ea typeface="Times New Roman" pitchFamily="18" charset="0"/>
                <a:cs typeface="Arial" charset="0"/>
              </a:rPr>
              <a:t>SmartPLS</a:t>
            </a:r>
            <a:r>
              <a:rPr lang="de-DE" b="1" dirty="0" smtClean="0">
                <a:solidFill>
                  <a:schemeClr val="bg2"/>
                </a:solidFill>
                <a:ea typeface="Times New Roman" pitchFamily="18" charset="0"/>
                <a:cs typeface="Arial" charset="0"/>
              </a:rPr>
              <a:t> und SPSS, Berlin/ Heidelberg: Springer.</a:t>
            </a:r>
          </a:p>
          <a:p>
            <a:pPr marL="179388" lvl="1" algn="just" eaLnBrk="0" hangingPunct="0"/>
            <a:endParaRPr lang="de-DE" dirty="0" smtClean="0">
              <a:solidFill>
                <a:schemeClr val="bg2"/>
              </a:solidFill>
              <a:ea typeface="Times New Roman" pitchFamily="18" charset="0"/>
              <a:cs typeface="Arial" charset="0"/>
            </a:endParaRPr>
          </a:p>
          <a:p>
            <a:pPr marL="179388" lvl="1" algn="just" eaLnBrk="0" hangingPunct="0"/>
            <a:endParaRPr lang="de-DE" dirty="0" smtClean="0">
              <a:solidFill>
                <a:schemeClr val="bg2"/>
              </a:solidFill>
              <a:ea typeface="Times New Roman" pitchFamily="18" charset="0"/>
              <a:cs typeface="Arial" charset="0"/>
            </a:endParaRPr>
          </a:p>
          <a:p>
            <a:pPr marL="179388" lvl="1" algn="just" eaLnBrk="0" hangingPunct="0"/>
            <a:endParaRPr lang="de-DE" dirty="0">
              <a:solidFill>
                <a:schemeClr val="bg2"/>
              </a:solidFill>
              <a:ea typeface="Times New Roman" pitchFamily="18" charset="0"/>
              <a:cs typeface="Arial" charset="0"/>
            </a:endParaRPr>
          </a:p>
          <a:p>
            <a:pPr marL="179388" lvl="1" algn="just" eaLnBrk="0" hangingPunct="0"/>
            <a:endParaRPr lang="de-DE" dirty="0">
              <a:solidFill>
                <a:schemeClr val="bg2"/>
              </a:solidFill>
              <a:ea typeface="Times New Roman" pitchFamily="18" charset="0"/>
              <a:cs typeface="Arial" charset="0"/>
            </a:endParaRPr>
          </a:p>
          <a:p>
            <a:pPr marL="179388" lvl="1" algn="just" eaLnBrk="0" hangingPunct="0"/>
            <a:endParaRPr lang="de-DE" dirty="0">
              <a:solidFill>
                <a:schemeClr val="bg2"/>
              </a:solidFill>
              <a:ea typeface="Times New Roman" pitchFamily="18" charset="0"/>
              <a:cs typeface="Arial" charset="0"/>
            </a:endParaRPr>
          </a:p>
          <a:p>
            <a:pPr marL="179388" lvl="1" algn="just" eaLnBrk="0" hangingPunct="0"/>
            <a:endParaRPr lang="de-DE" dirty="0">
              <a:solidFill>
                <a:schemeClr val="bg2"/>
              </a:solidFill>
              <a:ea typeface="Times New Roman" pitchFamily="18" charset="0"/>
              <a:cs typeface="Arial" charset="0"/>
            </a:endParaRPr>
          </a:p>
          <a:p>
            <a:pPr marL="179388" lvl="1" algn="just" eaLnBrk="0" hangingPunct="0"/>
            <a:r>
              <a:rPr lang="de-DE" dirty="0">
                <a:solidFill>
                  <a:schemeClr val="bg2"/>
                </a:solidFill>
                <a:ea typeface="Times New Roman" pitchFamily="18" charset="0"/>
                <a:cs typeface="Arial" charset="0"/>
              </a:rPr>
              <a:t>		</a:t>
            </a:r>
          </a:p>
          <a:p>
            <a:pPr marL="179388" lvl="1" algn="just" eaLnBrk="0" hangingPunct="0"/>
            <a:r>
              <a:rPr lang="de-DE" dirty="0">
                <a:solidFill>
                  <a:schemeClr val="bg2"/>
                </a:solidFill>
                <a:ea typeface="Times New Roman" pitchFamily="18" charset="0"/>
                <a:cs typeface="Arial" charset="0"/>
              </a:rPr>
              <a:t>		</a:t>
            </a:r>
          </a:p>
        </p:txBody>
      </p:sp>
      <p:sp>
        <p:nvSpPr>
          <p:cNvPr id="5" name="Fußzeilenplatzhalter 3"/>
          <p:cNvSpPr>
            <a:spLocks noGrp="1"/>
          </p:cNvSpPr>
          <p:nvPr>
            <p:ph type="ftr" sz="quarter" idx="10"/>
          </p:nvPr>
        </p:nvSpPr>
        <p:spPr bwMode="auto">
          <a:xfrm>
            <a:off x="2047875" y="6372225"/>
            <a:ext cx="6791325" cy="296863"/>
          </a:xfrm>
          <a:noFill/>
        </p:spPr>
        <p:txBody>
          <a:bodyPr/>
          <a:lstStyle/>
          <a:p>
            <a:r>
              <a:rPr dirty="0" smtClean="0"/>
              <a:t>| </a:t>
            </a:r>
            <a:r>
              <a:rPr lang="de-DE" dirty="0" smtClean="0"/>
              <a:t>Sommersemester 2015</a:t>
            </a:r>
            <a:r>
              <a:rPr dirty="0" smtClean="0"/>
              <a:t> | Vanessa Pfegfeidel | </a:t>
            </a:r>
            <a:r>
              <a:rPr dirty="0" smtClean="0"/>
              <a:t>01</a:t>
            </a:r>
            <a:r>
              <a:rPr lang="de-DE" dirty="0" smtClean="0"/>
              <a:t>.07.2015</a:t>
            </a:r>
            <a:r>
              <a:rPr dirty="0" smtClean="0"/>
              <a:t> </a:t>
            </a:r>
            <a:r>
              <a:rPr dirty="0" smtClean="0"/>
              <a:t>| Folie </a:t>
            </a:r>
            <a:fld id="{D381CC1A-1512-4969-9C74-9FC61BD7031B}" type="slidenum">
              <a:rPr smtClean="0"/>
              <a:pPr/>
              <a:t>32</a:t>
            </a:fld>
            <a:r>
              <a:rPr dirty="0" smtClean="0"/>
              <a:t> |</a:t>
            </a:r>
          </a:p>
          <a:p>
            <a:endParaRPr dirty="0" smtClean="0"/>
          </a:p>
          <a:p>
            <a:endParaRPr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el 2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de-DE" smtClean="0">
              <a:latin typeface="Arial Black" pitchFamily="34" charset="0"/>
            </a:endParaRP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379413" y="1682750"/>
            <a:ext cx="8494712" cy="679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179388" lvl="1" algn="ctr" eaLnBrk="0" hangingPunct="0"/>
            <a:endParaRPr lang="de-DE" sz="4000">
              <a:solidFill>
                <a:schemeClr val="bg2"/>
              </a:solidFill>
              <a:latin typeface="Arial Black" pitchFamily="34" charset="0"/>
              <a:ea typeface="Times New Roman" pitchFamily="18" charset="0"/>
              <a:cs typeface="Arial" charset="0"/>
            </a:endParaRPr>
          </a:p>
          <a:p>
            <a:pPr marL="179388" lvl="1" algn="ctr" eaLnBrk="0" hangingPunct="0"/>
            <a:endParaRPr lang="de-DE" sz="4000">
              <a:solidFill>
                <a:schemeClr val="bg2"/>
              </a:solidFill>
              <a:latin typeface="Arial Black" pitchFamily="34" charset="0"/>
              <a:ea typeface="Times New Roman" pitchFamily="18" charset="0"/>
              <a:cs typeface="Arial" charset="0"/>
            </a:endParaRPr>
          </a:p>
          <a:p>
            <a:pPr marL="179388" lvl="1" algn="ctr" eaLnBrk="0" hangingPunct="0"/>
            <a:r>
              <a:rPr lang="de-DE" sz="4000">
                <a:solidFill>
                  <a:schemeClr val="bg2"/>
                </a:solidFill>
                <a:latin typeface="Arial Black" pitchFamily="34" charset="0"/>
                <a:ea typeface="Times New Roman" pitchFamily="18" charset="0"/>
                <a:cs typeface="Arial" charset="0"/>
              </a:rPr>
              <a:t>Vielen Dank </a:t>
            </a:r>
          </a:p>
          <a:p>
            <a:pPr marL="179388" lvl="1" algn="ctr" eaLnBrk="0" hangingPunct="0"/>
            <a:r>
              <a:rPr lang="de-DE" sz="4000">
                <a:solidFill>
                  <a:schemeClr val="bg2"/>
                </a:solidFill>
                <a:latin typeface="Arial Black" pitchFamily="34" charset="0"/>
                <a:ea typeface="Times New Roman" pitchFamily="18" charset="0"/>
                <a:cs typeface="Arial" charset="0"/>
              </a:rPr>
              <a:t>für </a:t>
            </a:r>
          </a:p>
          <a:p>
            <a:pPr marL="179388" lvl="1" algn="ctr" eaLnBrk="0" hangingPunct="0"/>
            <a:r>
              <a:rPr lang="de-DE" sz="4000">
                <a:solidFill>
                  <a:schemeClr val="bg2"/>
                </a:solidFill>
                <a:latin typeface="Arial Black" pitchFamily="34" charset="0"/>
                <a:ea typeface="Times New Roman" pitchFamily="18" charset="0"/>
                <a:cs typeface="Arial" charset="0"/>
              </a:rPr>
              <a:t>die Aufmerksamkeit</a:t>
            </a:r>
          </a:p>
          <a:p>
            <a:pPr marL="179388" lvl="1" algn="ctr" eaLnBrk="0" hangingPunct="0"/>
            <a:endParaRPr lang="de-DE" sz="4000">
              <a:solidFill>
                <a:schemeClr val="bg2"/>
              </a:solidFill>
              <a:latin typeface="Arial Black" pitchFamily="34" charset="0"/>
              <a:ea typeface="Times New Roman" pitchFamily="18" charset="0"/>
              <a:cs typeface="Arial" charset="0"/>
            </a:endParaRPr>
          </a:p>
          <a:p>
            <a:pPr marL="179388" lvl="1" algn="ctr" eaLnBrk="0" hangingPunct="0"/>
            <a:endParaRPr lang="de-DE" sz="4000">
              <a:solidFill>
                <a:schemeClr val="bg2"/>
              </a:solidFill>
              <a:latin typeface="Arial Black" pitchFamily="34" charset="0"/>
              <a:ea typeface="Times New Roman" pitchFamily="18" charset="0"/>
              <a:cs typeface="Arial" charset="0"/>
            </a:endParaRPr>
          </a:p>
          <a:p>
            <a:pPr marL="179388" lvl="1" algn="ctr" eaLnBrk="0" hangingPunct="0"/>
            <a:endParaRPr lang="de-DE" sz="4000">
              <a:solidFill>
                <a:schemeClr val="bg2"/>
              </a:solidFill>
              <a:latin typeface="Arial Black" pitchFamily="34" charset="0"/>
              <a:ea typeface="Times New Roman" pitchFamily="18" charset="0"/>
              <a:cs typeface="Arial" charset="0"/>
            </a:endParaRPr>
          </a:p>
          <a:p>
            <a:pPr marL="179388" lvl="1" algn="ctr" eaLnBrk="0" hangingPunct="0"/>
            <a:endParaRPr lang="de-DE" sz="4000">
              <a:solidFill>
                <a:schemeClr val="bg2"/>
              </a:solidFill>
              <a:latin typeface="Arial Black" pitchFamily="34" charset="0"/>
              <a:ea typeface="Times New Roman" pitchFamily="18" charset="0"/>
              <a:cs typeface="Arial" charset="0"/>
            </a:endParaRPr>
          </a:p>
          <a:p>
            <a:pPr marL="179388" lvl="1" algn="ctr" eaLnBrk="0" hangingPunct="0"/>
            <a:r>
              <a:rPr lang="de-DE" sz="4000">
                <a:solidFill>
                  <a:schemeClr val="bg2"/>
                </a:solidFill>
                <a:latin typeface="Arial Black" pitchFamily="34" charset="0"/>
                <a:ea typeface="Times New Roman" pitchFamily="18" charset="0"/>
                <a:cs typeface="Arial" charset="0"/>
              </a:rPr>
              <a:t>		</a:t>
            </a:r>
          </a:p>
          <a:p>
            <a:pPr marL="179388" lvl="1" algn="ctr" eaLnBrk="0" hangingPunct="0"/>
            <a:r>
              <a:rPr lang="de-DE" sz="4000">
                <a:solidFill>
                  <a:schemeClr val="bg2"/>
                </a:solidFill>
                <a:latin typeface="Arial Black" pitchFamily="34" charset="0"/>
                <a:ea typeface="Times New Roman" pitchFamily="18" charset="0"/>
                <a:cs typeface="Arial" charset="0"/>
              </a:rPr>
              <a:t>		</a:t>
            </a:r>
          </a:p>
        </p:txBody>
      </p:sp>
      <p:sp>
        <p:nvSpPr>
          <p:cNvPr id="5" name="Fußzeilenplatzhalter 3"/>
          <p:cNvSpPr>
            <a:spLocks noGrp="1"/>
          </p:cNvSpPr>
          <p:nvPr>
            <p:ph type="ftr" sz="quarter" idx="10"/>
          </p:nvPr>
        </p:nvSpPr>
        <p:spPr bwMode="auto">
          <a:xfrm>
            <a:off x="2047875" y="6372225"/>
            <a:ext cx="6791325" cy="296863"/>
          </a:xfrm>
          <a:noFill/>
        </p:spPr>
        <p:txBody>
          <a:bodyPr/>
          <a:lstStyle/>
          <a:p>
            <a:r>
              <a:rPr dirty="0" smtClean="0"/>
              <a:t>| </a:t>
            </a:r>
            <a:r>
              <a:rPr lang="de-DE" dirty="0" smtClean="0"/>
              <a:t>Sommersemester 2015</a:t>
            </a:r>
            <a:r>
              <a:rPr dirty="0" smtClean="0"/>
              <a:t> | Vanessa Pfegfeidel | </a:t>
            </a:r>
            <a:r>
              <a:rPr dirty="0" smtClean="0"/>
              <a:t>01</a:t>
            </a:r>
            <a:r>
              <a:rPr lang="de-DE" dirty="0" smtClean="0"/>
              <a:t>.07.2015</a:t>
            </a:r>
            <a:r>
              <a:rPr dirty="0" smtClean="0"/>
              <a:t> </a:t>
            </a:r>
            <a:r>
              <a:rPr dirty="0" smtClean="0"/>
              <a:t>| Folie </a:t>
            </a:r>
            <a:fld id="{D381CC1A-1512-4969-9C74-9FC61BD7031B}" type="slidenum">
              <a:rPr smtClean="0"/>
              <a:pPr/>
              <a:t>33</a:t>
            </a:fld>
            <a:r>
              <a:rPr dirty="0" smtClean="0"/>
              <a:t> |</a:t>
            </a:r>
          </a:p>
          <a:p>
            <a:endParaRPr dirty="0" smtClean="0"/>
          </a:p>
          <a:p>
            <a:endParaRPr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2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smtClean="0"/>
              <a:t>Agenda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76213" y="1698141"/>
            <a:ext cx="8494712" cy="318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 algn="just" eaLnBrk="0" hangingPunct="0">
              <a:buFontTx/>
              <a:buAutoNum type="arabicPeriod"/>
            </a:pPr>
            <a:endParaRPr lang="de-DE" dirty="0">
              <a:solidFill>
                <a:schemeClr val="bg2"/>
              </a:solidFill>
              <a:ea typeface="Times New Roman" pitchFamily="18" charset="0"/>
              <a:cs typeface="Arial" charset="0"/>
            </a:endParaRPr>
          </a:p>
          <a:p>
            <a:pPr marL="342900" indent="-342900" algn="just" eaLnBrk="0" hangingPunct="0">
              <a:spcAft>
                <a:spcPts val="1800"/>
              </a:spcAft>
              <a:buFont typeface="+mj-lt"/>
              <a:buAutoNum type="arabicPeriod"/>
            </a:pPr>
            <a:r>
              <a:rPr lang="de-DE" dirty="0" smtClean="0">
                <a:solidFill>
                  <a:schemeClr val="bg2"/>
                </a:solidFill>
                <a:ea typeface="Times New Roman" pitchFamily="18" charset="0"/>
                <a:cs typeface="Arial" charset="0"/>
              </a:rPr>
              <a:t>Wiederholung und Fragen</a:t>
            </a:r>
          </a:p>
          <a:p>
            <a:pPr marL="342900" indent="-342900" algn="just" eaLnBrk="0" hangingPunct="0">
              <a:spcAft>
                <a:spcPts val="1800"/>
              </a:spcAft>
              <a:buFont typeface="+mj-lt"/>
              <a:buAutoNum type="arabicPeriod"/>
            </a:pPr>
            <a:r>
              <a:rPr lang="de-DE" dirty="0" smtClean="0">
                <a:solidFill>
                  <a:schemeClr val="bg2"/>
                </a:solidFill>
                <a:ea typeface="Times New Roman" pitchFamily="18" charset="0"/>
                <a:cs typeface="Arial" charset="0"/>
              </a:rPr>
              <a:t>Wiederholung Faktorenanalyse</a:t>
            </a:r>
          </a:p>
          <a:p>
            <a:pPr marL="342900" indent="-342900" algn="just" eaLnBrk="0" hangingPunct="0">
              <a:spcAft>
                <a:spcPts val="1800"/>
              </a:spcAft>
              <a:buFont typeface="+mj-lt"/>
              <a:buAutoNum type="arabicPeriod"/>
            </a:pPr>
            <a:r>
              <a:rPr lang="de-DE" dirty="0" err="1" smtClean="0">
                <a:solidFill>
                  <a:schemeClr val="bg2"/>
                </a:solidFill>
                <a:ea typeface="Times New Roman" pitchFamily="18" charset="0"/>
                <a:cs typeface="Arial" charset="0"/>
              </a:rPr>
              <a:t>Konfirmatorische</a:t>
            </a:r>
            <a:r>
              <a:rPr lang="de-DE" dirty="0" smtClean="0">
                <a:solidFill>
                  <a:schemeClr val="bg2"/>
                </a:solidFill>
                <a:ea typeface="Times New Roman" pitchFamily="18" charset="0"/>
                <a:cs typeface="Arial" charset="0"/>
              </a:rPr>
              <a:t> Faktorenanalyse</a:t>
            </a:r>
          </a:p>
          <a:p>
            <a:pPr marL="342900" indent="-342900" algn="just" eaLnBrk="0" hangingPunct="0">
              <a:spcAft>
                <a:spcPts val="1800"/>
              </a:spcAft>
              <a:buFont typeface="+mj-lt"/>
              <a:buAutoNum type="arabicPeriod"/>
            </a:pPr>
            <a:r>
              <a:rPr lang="de-DE" dirty="0" smtClean="0">
                <a:solidFill>
                  <a:schemeClr val="bg2"/>
                </a:solidFill>
                <a:ea typeface="Times New Roman" pitchFamily="18" charset="0"/>
                <a:cs typeface="Arial" charset="0"/>
              </a:rPr>
              <a:t>Güteprüfung formativer </a:t>
            </a:r>
            <a:r>
              <a:rPr lang="de-DE" dirty="0" err="1" smtClean="0">
                <a:solidFill>
                  <a:schemeClr val="bg2"/>
                </a:solidFill>
                <a:ea typeface="Times New Roman" pitchFamily="18" charset="0"/>
                <a:cs typeface="Arial" charset="0"/>
              </a:rPr>
              <a:t>Messmodelle</a:t>
            </a:r>
            <a:endParaRPr lang="de-DE" dirty="0" smtClean="0">
              <a:solidFill>
                <a:schemeClr val="bg2"/>
              </a:solidFill>
              <a:ea typeface="Times New Roman" pitchFamily="18" charset="0"/>
              <a:cs typeface="Arial" charset="0"/>
            </a:endParaRPr>
          </a:p>
          <a:p>
            <a:pPr marL="342900" indent="-342900" algn="just" eaLnBrk="0" hangingPunct="0">
              <a:spcAft>
                <a:spcPts val="1800"/>
              </a:spcAft>
              <a:buFont typeface="+mj-lt"/>
              <a:buAutoNum type="arabicPeriod"/>
            </a:pPr>
            <a:r>
              <a:rPr lang="de-DE" dirty="0" smtClean="0">
                <a:solidFill>
                  <a:schemeClr val="bg2"/>
                </a:solidFill>
                <a:ea typeface="Times New Roman" pitchFamily="18" charset="0"/>
                <a:cs typeface="Arial" charset="0"/>
              </a:rPr>
              <a:t>Aufgabenstellung</a:t>
            </a:r>
          </a:p>
          <a:p>
            <a:pPr marL="342900" indent="-342900" algn="just" eaLnBrk="0" hangingPunct="0">
              <a:spcAft>
                <a:spcPts val="1800"/>
              </a:spcAft>
              <a:buFont typeface="+mj-lt"/>
              <a:buAutoNum type="arabicPeriod"/>
            </a:pPr>
            <a:r>
              <a:rPr lang="de-DE" dirty="0" smtClean="0">
                <a:solidFill>
                  <a:schemeClr val="bg2"/>
                </a:solidFill>
                <a:ea typeface="Times New Roman" pitchFamily="18" charset="0"/>
                <a:cs typeface="Arial" charset="0"/>
              </a:rPr>
              <a:t>Ausblick</a:t>
            </a:r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0"/>
          </p:nvPr>
        </p:nvSpPr>
        <p:spPr bwMode="auto">
          <a:xfrm>
            <a:off x="2047875" y="6372225"/>
            <a:ext cx="6791325" cy="296863"/>
          </a:xfrm>
          <a:noFill/>
        </p:spPr>
        <p:txBody>
          <a:bodyPr/>
          <a:lstStyle/>
          <a:p>
            <a:r>
              <a:rPr dirty="0" smtClean="0"/>
              <a:t>| </a:t>
            </a:r>
            <a:r>
              <a:rPr lang="de-DE" dirty="0" smtClean="0"/>
              <a:t>Sommersemester 2015</a:t>
            </a:r>
            <a:r>
              <a:rPr dirty="0" smtClean="0"/>
              <a:t> | Vanessa Pfegfeidel | </a:t>
            </a:r>
            <a:r>
              <a:rPr dirty="0" smtClean="0"/>
              <a:t>01</a:t>
            </a:r>
            <a:r>
              <a:rPr lang="de-DE" dirty="0" smtClean="0"/>
              <a:t>.07.2015</a:t>
            </a:r>
            <a:r>
              <a:rPr dirty="0" smtClean="0"/>
              <a:t> </a:t>
            </a:r>
            <a:r>
              <a:rPr dirty="0" smtClean="0"/>
              <a:t>| Folie </a:t>
            </a:r>
            <a:fld id="{D381CC1A-1512-4969-9C74-9FC61BD7031B}" type="slidenum">
              <a:rPr smtClean="0"/>
              <a:pPr/>
              <a:t>4</a:t>
            </a:fld>
            <a:r>
              <a:rPr dirty="0" smtClean="0"/>
              <a:t> |</a:t>
            </a:r>
          </a:p>
          <a:p>
            <a:endParaRPr dirty="0" smtClean="0"/>
          </a:p>
          <a:p>
            <a:endParaRPr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2"/>
          <p:cNvSpPr>
            <a:spLocks noGrp="1"/>
          </p:cNvSpPr>
          <p:nvPr>
            <p:ph type="title"/>
          </p:nvPr>
        </p:nvSpPr>
        <p:spPr bwMode="auto">
          <a:xfrm>
            <a:off x="457200" y="296863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365125" indent="-365125"/>
            <a:r>
              <a:rPr lang="de-DE" dirty="0" smtClean="0">
                <a:latin typeface="Arial Black" pitchFamily="34" charset="0"/>
              </a:rPr>
              <a:t>1. Wiederholung und Fragen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3334044" y="2461850"/>
            <a:ext cx="136456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600" b="1" dirty="0" smtClean="0">
                <a:solidFill>
                  <a:srgbClr val="000000"/>
                </a:solidFill>
              </a:rPr>
              <a:t>…</a:t>
            </a:r>
            <a:endParaRPr lang="de-DE" sz="9600" b="1" dirty="0">
              <a:solidFill>
                <a:srgbClr val="000000"/>
              </a:solidFill>
            </a:endParaRPr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0"/>
          </p:nvPr>
        </p:nvSpPr>
        <p:spPr bwMode="auto">
          <a:xfrm>
            <a:off x="2047875" y="6372225"/>
            <a:ext cx="6791325" cy="296863"/>
          </a:xfrm>
          <a:noFill/>
        </p:spPr>
        <p:txBody>
          <a:bodyPr/>
          <a:lstStyle/>
          <a:p>
            <a:r>
              <a:rPr dirty="0" smtClean="0"/>
              <a:t>| </a:t>
            </a:r>
            <a:r>
              <a:rPr lang="de-DE" dirty="0" smtClean="0"/>
              <a:t>Sommersemester 2015</a:t>
            </a:r>
            <a:r>
              <a:rPr dirty="0" smtClean="0"/>
              <a:t> | Vanessa Pfegfeidel | </a:t>
            </a:r>
            <a:r>
              <a:rPr dirty="0" smtClean="0"/>
              <a:t>01</a:t>
            </a:r>
            <a:r>
              <a:rPr lang="de-DE" dirty="0" smtClean="0"/>
              <a:t>.07.2015</a:t>
            </a:r>
            <a:r>
              <a:rPr dirty="0" smtClean="0"/>
              <a:t> </a:t>
            </a:r>
            <a:r>
              <a:rPr dirty="0" smtClean="0"/>
              <a:t>| Folie </a:t>
            </a:r>
            <a:fld id="{D381CC1A-1512-4969-9C74-9FC61BD7031B}" type="slidenum">
              <a:rPr smtClean="0"/>
              <a:pPr/>
              <a:t>5</a:t>
            </a:fld>
            <a:r>
              <a:rPr dirty="0" smtClean="0"/>
              <a:t> |</a:t>
            </a:r>
          </a:p>
          <a:p>
            <a:endParaRPr dirty="0" smtClean="0"/>
          </a:p>
          <a:p>
            <a:endParaRPr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2" cstate="print"/>
          <a:srcRect l="25652" t="9787" r="15221" b="22287"/>
          <a:stretch>
            <a:fillRect/>
          </a:stretch>
        </p:blipFill>
        <p:spPr bwMode="auto">
          <a:xfrm>
            <a:off x="1134658" y="1434903"/>
            <a:ext cx="6715825" cy="4628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el 2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de-DE" dirty="0" smtClean="0"/>
              <a:t>3</a:t>
            </a:r>
            <a:r>
              <a:rPr lang="de-DE" dirty="0" smtClean="0">
                <a:latin typeface="Arial Black" pitchFamily="34" charset="0"/>
              </a:rPr>
              <a:t>. Wiederholung Faktorenanalyse</a:t>
            </a:r>
            <a:endParaRPr lang="de-DE" sz="1800" dirty="0" smtClean="0">
              <a:latin typeface="Arial Black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2686928" y="3038622"/>
            <a:ext cx="3938955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chemeClr val="bg2"/>
                </a:solidFill>
              </a:rPr>
              <a:t>a priori festgelegte </a:t>
            </a:r>
          </a:p>
          <a:p>
            <a:pPr algn="ctr"/>
            <a:r>
              <a:rPr lang="de-DE" dirty="0" smtClean="0">
                <a:solidFill>
                  <a:schemeClr val="bg2"/>
                </a:solidFill>
              </a:rPr>
              <a:t>Anzahl an Faktoren und Zuordnung der Indikatoren zum Konstrukt</a:t>
            </a:r>
          </a:p>
          <a:p>
            <a:pPr algn="ctr"/>
            <a:r>
              <a:rPr lang="de-DE" dirty="0" smtClean="0">
                <a:solidFill>
                  <a:schemeClr val="bg2"/>
                </a:solidFill>
                <a:sym typeface="Wingdings" pitchFamily="2" charset="2"/>
              </a:rPr>
              <a:t> strukturprüfendes Verfahren</a:t>
            </a:r>
            <a:endParaRPr lang="de-DE" dirty="0">
              <a:solidFill>
                <a:schemeClr val="bg2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5978802" y="6101442"/>
            <a:ext cx="29119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Quelle: Weiber/</a:t>
            </a:r>
            <a:r>
              <a:rPr lang="de-DE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Mühlhaus</a:t>
            </a:r>
            <a:r>
              <a:rPr lang="de-DE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2010, S. 120.</a:t>
            </a:r>
          </a:p>
        </p:txBody>
      </p:sp>
      <p:sp>
        <p:nvSpPr>
          <p:cNvPr id="12" name="Fußzeilenplatzhalter 3"/>
          <p:cNvSpPr>
            <a:spLocks noGrp="1"/>
          </p:cNvSpPr>
          <p:nvPr>
            <p:ph type="ftr" sz="quarter" idx="10"/>
          </p:nvPr>
        </p:nvSpPr>
        <p:spPr bwMode="auto">
          <a:xfrm>
            <a:off x="2047875" y="6372225"/>
            <a:ext cx="6791325" cy="296863"/>
          </a:xfrm>
          <a:noFill/>
        </p:spPr>
        <p:txBody>
          <a:bodyPr/>
          <a:lstStyle/>
          <a:p>
            <a:r>
              <a:rPr dirty="0" smtClean="0"/>
              <a:t>| </a:t>
            </a:r>
            <a:r>
              <a:rPr lang="de-DE" dirty="0" smtClean="0"/>
              <a:t>Sommersemester 2015</a:t>
            </a:r>
            <a:r>
              <a:rPr dirty="0" smtClean="0"/>
              <a:t> | Vanessa Pfegfeidel | </a:t>
            </a:r>
            <a:r>
              <a:rPr dirty="0" smtClean="0"/>
              <a:t>01</a:t>
            </a:r>
            <a:r>
              <a:rPr lang="de-DE" dirty="0" smtClean="0"/>
              <a:t>.07.2015</a:t>
            </a:r>
            <a:r>
              <a:rPr dirty="0" smtClean="0"/>
              <a:t> </a:t>
            </a:r>
            <a:r>
              <a:rPr dirty="0" smtClean="0"/>
              <a:t>| Folie </a:t>
            </a:r>
            <a:fld id="{D381CC1A-1512-4969-9C74-9FC61BD7031B}" type="slidenum">
              <a:rPr smtClean="0"/>
              <a:pPr/>
              <a:t>6</a:t>
            </a:fld>
            <a:r>
              <a:rPr dirty="0" smtClean="0"/>
              <a:t> |</a:t>
            </a:r>
          </a:p>
          <a:p>
            <a:endParaRPr dirty="0" smtClean="0"/>
          </a:p>
          <a:p>
            <a:endParaRPr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de-DE" sz="1800" b="1" dirty="0" smtClean="0">
                <a:solidFill>
                  <a:schemeClr val="bg2"/>
                </a:solidFill>
              </a:rPr>
              <a:t>basiert auf </a:t>
            </a:r>
            <a:r>
              <a:rPr lang="de-DE" sz="1800" dirty="0" smtClean="0">
                <a:solidFill>
                  <a:schemeClr val="bg2"/>
                </a:solidFill>
              </a:rPr>
              <a:t>den Ergebnissen der exploratorischen Faktorenanalyse (strukturentdeckendes Verfahren), d.h. der Festlegung der Anzahl an Faktoren und der Zuordnung der Indikatoren zu den Faktoren</a:t>
            </a:r>
          </a:p>
          <a:p>
            <a:pPr marL="342900" indent="-342900">
              <a:buFont typeface="Wingdings" pitchFamily="2" charset="2"/>
              <a:buChar char="§"/>
            </a:pPr>
            <a:endParaRPr lang="de-DE" sz="1800" dirty="0" smtClean="0">
              <a:solidFill>
                <a:schemeClr val="bg2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endParaRPr lang="de-DE" sz="1800" dirty="0" smtClean="0">
              <a:solidFill>
                <a:schemeClr val="bg2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endParaRPr lang="de-DE" sz="1800" dirty="0" smtClean="0">
              <a:solidFill>
                <a:schemeClr val="bg2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endParaRPr lang="de-DE" sz="1800" dirty="0" smtClean="0">
              <a:solidFill>
                <a:schemeClr val="bg2"/>
              </a:solidFill>
            </a:endParaRPr>
          </a:p>
          <a:p>
            <a:pPr marL="0" indent="0" algn="ctr">
              <a:buNone/>
            </a:pPr>
            <a:r>
              <a:rPr lang="de-DE" sz="1800" b="1" dirty="0" smtClean="0">
                <a:solidFill>
                  <a:schemeClr val="bg2"/>
                </a:solidFill>
              </a:rPr>
              <a:t>Voraussetzung für </a:t>
            </a:r>
            <a:r>
              <a:rPr lang="de-DE" sz="1800" dirty="0" smtClean="0">
                <a:solidFill>
                  <a:schemeClr val="bg2"/>
                </a:solidFill>
              </a:rPr>
              <a:t>Strukturgleichungsmodelle, d.h. der Untersuchung der Beziehungen zwischen </a:t>
            </a:r>
            <a:r>
              <a:rPr lang="de-DE" sz="1800" dirty="0" err="1" smtClean="0">
                <a:solidFill>
                  <a:schemeClr val="bg2"/>
                </a:solidFill>
              </a:rPr>
              <a:t>Konstrukten</a:t>
            </a:r>
            <a:endParaRPr lang="de-DE" sz="1800" dirty="0" smtClean="0">
              <a:solidFill>
                <a:schemeClr val="bg2"/>
              </a:solidFill>
            </a:endParaRPr>
          </a:p>
        </p:txBody>
      </p:sp>
      <p:sp>
        <p:nvSpPr>
          <p:cNvPr id="7" name="Titel 2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de-DE" dirty="0" smtClean="0"/>
              <a:t>3</a:t>
            </a:r>
            <a:r>
              <a:rPr lang="de-DE" dirty="0" smtClean="0">
                <a:latin typeface="Arial Black" pitchFamily="34" charset="0"/>
              </a:rPr>
              <a:t>. Wiederholung Faktorenanalyse</a:t>
            </a:r>
            <a:endParaRPr lang="de-DE" sz="1800" dirty="0" smtClean="0">
              <a:latin typeface="Arial Black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307092" y="3038622"/>
            <a:ext cx="3938955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err="1" smtClean="0">
                <a:solidFill>
                  <a:schemeClr val="bg2"/>
                </a:solidFill>
              </a:rPr>
              <a:t>konfirmatorische</a:t>
            </a:r>
            <a:r>
              <a:rPr lang="de-DE" dirty="0" smtClean="0">
                <a:solidFill>
                  <a:schemeClr val="bg2"/>
                </a:solidFill>
              </a:rPr>
              <a:t> Faktorenanalyse: Prüfung der Güte der </a:t>
            </a:r>
            <a:r>
              <a:rPr lang="de-DE" dirty="0" err="1" smtClean="0">
                <a:solidFill>
                  <a:schemeClr val="bg2"/>
                </a:solidFill>
              </a:rPr>
              <a:t>Messmodelle</a:t>
            </a:r>
            <a:endParaRPr lang="de-DE" dirty="0" smtClean="0">
              <a:solidFill>
                <a:schemeClr val="bg2"/>
              </a:solidFill>
            </a:endParaRPr>
          </a:p>
        </p:txBody>
      </p:sp>
      <p:sp>
        <p:nvSpPr>
          <p:cNvPr id="8" name="Fußzeilenplatzhalter 3"/>
          <p:cNvSpPr>
            <a:spLocks noGrp="1"/>
          </p:cNvSpPr>
          <p:nvPr>
            <p:ph type="ftr" sz="quarter" idx="10"/>
          </p:nvPr>
        </p:nvSpPr>
        <p:spPr bwMode="auto">
          <a:xfrm>
            <a:off x="2047875" y="6372225"/>
            <a:ext cx="6791325" cy="296863"/>
          </a:xfrm>
          <a:noFill/>
        </p:spPr>
        <p:txBody>
          <a:bodyPr/>
          <a:lstStyle/>
          <a:p>
            <a:r>
              <a:rPr dirty="0" smtClean="0"/>
              <a:t>| </a:t>
            </a:r>
            <a:r>
              <a:rPr lang="de-DE" dirty="0" smtClean="0"/>
              <a:t>Sommersemester 2015</a:t>
            </a:r>
            <a:r>
              <a:rPr dirty="0" smtClean="0"/>
              <a:t> | Vanessa Pfegfeidel | </a:t>
            </a:r>
            <a:r>
              <a:rPr dirty="0" smtClean="0"/>
              <a:t>01</a:t>
            </a:r>
            <a:r>
              <a:rPr lang="de-DE" dirty="0" smtClean="0"/>
              <a:t>.07.2015</a:t>
            </a:r>
            <a:r>
              <a:rPr dirty="0" smtClean="0"/>
              <a:t> </a:t>
            </a:r>
            <a:r>
              <a:rPr dirty="0" smtClean="0"/>
              <a:t>| Folie </a:t>
            </a:r>
            <a:fld id="{D381CC1A-1512-4969-9C74-9FC61BD7031B}" type="slidenum">
              <a:rPr smtClean="0"/>
              <a:pPr/>
              <a:t>7</a:t>
            </a:fld>
            <a:r>
              <a:rPr dirty="0" smtClean="0"/>
              <a:t> |</a:t>
            </a:r>
          </a:p>
          <a:p>
            <a:endParaRPr dirty="0" smtClean="0"/>
          </a:p>
          <a:p>
            <a:endParaRPr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2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smtClean="0"/>
              <a:t>Agenda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76213" y="1444225"/>
            <a:ext cx="8494712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 algn="just" eaLnBrk="0" hangingPunct="0">
              <a:buFontTx/>
              <a:buAutoNum type="arabicPeriod"/>
            </a:pPr>
            <a:endParaRPr lang="de-DE" dirty="0">
              <a:solidFill>
                <a:schemeClr val="bg2"/>
              </a:solidFill>
              <a:ea typeface="Times New Roman" pitchFamily="18" charset="0"/>
              <a:cs typeface="Arial" charset="0"/>
            </a:endParaRPr>
          </a:p>
          <a:p>
            <a:pPr marL="342900" indent="-342900" algn="just" eaLnBrk="0" hangingPunct="0">
              <a:spcAft>
                <a:spcPts val="1800"/>
              </a:spcAft>
              <a:buFont typeface="+mj-lt"/>
              <a:buAutoNum type="arabicPeriod"/>
            </a:pPr>
            <a:r>
              <a:rPr lang="de-DE" dirty="0" smtClean="0">
                <a:solidFill>
                  <a:schemeClr val="bg2"/>
                </a:solidFill>
                <a:ea typeface="Times New Roman" pitchFamily="18" charset="0"/>
                <a:cs typeface="Arial" charset="0"/>
              </a:rPr>
              <a:t>Wiederholung und Fragen</a:t>
            </a:r>
          </a:p>
          <a:p>
            <a:pPr marL="342900" indent="-342900" algn="just" eaLnBrk="0" hangingPunct="0">
              <a:spcAft>
                <a:spcPts val="1800"/>
              </a:spcAft>
              <a:buFont typeface="+mj-lt"/>
              <a:buAutoNum type="arabicPeriod"/>
            </a:pPr>
            <a:r>
              <a:rPr lang="de-DE" dirty="0" smtClean="0">
                <a:solidFill>
                  <a:schemeClr val="bg2"/>
                </a:solidFill>
                <a:ea typeface="Times New Roman" pitchFamily="18" charset="0"/>
                <a:cs typeface="Arial" charset="0"/>
              </a:rPr>
              <a:t>AMOS</a:t>
            </a:r>
          </a:p>
          <a:p>
            <a:pPr marL="342900" indent="-342900" algn="just" eaLnBrk="0" hangingPunct="0">
              <a:spcAft>
                <a:spcPts val="1800"/>
              </a:spcAft>
              <a:buFont typeface="+mj-lt"/>
              <a:buAutoNum type="arabicPeriod"/>
            </a:pPr>
            <a:r>
              <a:rPr lang="de-DE" dirty="0" smtClean="0">
                <a:solidFill>
                  <a:schemeClr val="bg2"/>
                </a:solidFill>
                <a:ea typeface="Times New Roman" pitchFamily="18" charset="0"/>
                <a:cs typeface="Arial" charset="0"/>
              </a:rPr>
              <a:t>Wiederholung Faktorenanalyse</a:t>
            </a:r>
          </a:p>
          <a:p>
            <a:pPr marL="342900" indent="-342900" algn="just" eaLnBrk="0" hangingPunct="0">
              <a:spcAft>
                <a:spcPts val="1800"/>
              </a:spcAft>
              <a:buFont typeface="+mj-lt"/>
              <a:buAutoNum type="arabicPeriod"/>
            </a:pPr>
            <a:r>
              <a:rPr lang="de-DE" dirty="0" err="1" smtClean="0">
                <a:solidFill>
                  <a:schemeClr val="bg2"/>
                </a:solidFill>
                <a:ea typeface="Times New Roman" pitchFamily="18" charset="0"/>
                <a:cs typeface="Arial" charset="0"/>
              </a:rPr>
              <a:t>Konfirmatorische</a:t>
            </a:r>
            <a:r>
              <a:rPr lang="de-DE" dirty="0" smtClean="0">
                <a:solidFill>
                  <a:schemeClr val="bg2"/>
                </a:solidFill>
                <a:ea typeface="Times New Roman" pitchFamily="18" charset="0"/>
                <a:cs typeface="Arial" charset="0"/>
              </a:rPr>
              <a:t> Faktorenanalyse</a:t>
            </a:r>
          </a:p>
          <a:p>
            <a:pPr marL="342900" indent="-342900" algn="just" eaLnBrk="0" hangingPunct="0">
              <a:spcAft>
                <a:spcPts val="1800"/>
              </a:spcAft>
              <a:buFont typeface="+mj-lt"/>
              <a:buAutoNum type="arabicPeriod"/>
            </a:pPr>
            <a:r>
              <a:rPr lang="de-DE" dirty="0" smtClean="0">
                <a:solidFill>
                  <a:schemeClr val="bg2"/>
                </a:solidFill>
                <a:ea typeface="Times New Roman" pitchFamily="18" charset="0"/>
                <a:cs typeface="Arial" charset="0"/>
              </a:rPr>
              <a:t>Güteprüfung formativer </a:t>
            </a:r>
            <a:r>
              <a:rPr lang="de-DE" dirty="0" err="1" smtClean="0">
                <a:solidFill>
                  <a:schemeClr val="bg2"/>
                </a:solidFill>
                <a:ea typeface="Times New Roman" pitchFamily="18" charset="0"/>
                <a:cs typeface="Arial" charset="0"/>
              </a:rPr>
              <a:t>Messmodelle</a:t>
            </a:r>
            <a:endParaRPr lang="de-DE" dirty="0" smtClean="0">
              <a:solidFill>
                <a:schemeClr val="bg2"/>
              </a:solidFill>
              <a:ea typeface="Times New Roman" pitchFamily="18" charset="0"/>
              <a:cs typeface="Arial" charset="0"/>
            </a:endParaRPr>
          </a:p>
          <a:p>
            <a:pPr marL="342900" indent="-342900" algn="just" eaLnBrk="0" hangingPunct="0">
              <a:spcAft>
                <a:spcPts val="1800"/>
              </a:spcAft>
              <a:buFont typeface="+mj-lt"/>
              <a:buAutoNum type="arabicPeriod"/>
            </a:pPr>
            <a:r>
              <a:rPr lang="de-DE" dirty="0" smtClean="0">
                <a:solidFill>
                  <a:schemeClr val="bg2"/>
                </a:solidFill>
                <a:ea typeface="Times New Roman" pitchFamily="18" charset="0"/>
                <a:cs typeface="Arial" charset="0"/>
              </a:rPr>
              <a:t>Aufgabenstellung</a:t>
            </a:r>
          </a:p>
          <a:p>
            <a:pPr marL="342900" indent="-342900" algn="just" eaLnBrk="0" hangingPunct="0">
              <a:spcAft>
                <a:spcPts val="1800"/>
              </a:spcAft>
              <a:buFont typeface="+mj-lt"/>
              <a:buAutoNum type="arabicPeriod"/>
            </a:pPr>
            <a:r>
              <a:rPr lang="de-DE" dirty="0" smtClean="0">
                <a:solidFill>
                  <a:schemeClr val="bg2"/>
                </a:solidFill>
                <a:ea typeface="Times New Roman" pitchFamily="18" charset="0"/>
                <a:cs typeface="Arial" charset="0"/>
              </a:rPr>
              <a:t>Ausblick</a:t>
            </a:r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0"/>
          </p:nvPr>
        </p:nvSpPr>
        <p:spPr bwMode="auto">
          <a:xfrm>
            <a:off x="2047875" y="6372225"/>
            <a:ext cx="6791325" cy="296863"/>
          </a:xfrm>
          <a:noFill/>
        </p:spPr>
        <p:txBody>
          <a:bodyPr/>
          <a:lstStyle/>
          <a:p>
            <a:r>
              <a:rPr dirty="0" smtClean="0"/>
              <a:t>| </a:t>
            </a:r>
            <a:r>
              <a:rPr lang="de-DE" dirty="0" smtClean="0"/>
              <a:t>Sommersemester 2015</a:t>
            </a:r>
            <a:r>
              <a:rPr dirty="0" smtClean="0"/>
              <a:t> | Vanessa Pfegfeidel | </a:t>
            </a:r>
            <a:r>
              <a:rPr dirty="0" smtClean="0"/>
              <a:t>01</a:t>
            </a:r>
            <a:r>
              <a:rPr lang="de-DE" dirty="0" smtClean="0"/>
              <a:t>.07.2015</a:t>
            </a:r>
            <a:r>
              <a:rPr dirty="0" smtClean="0"/>
              <a:t> </a:t>
            </a:r>
            <a:r>
              <a:rPr dirty="0" smtClean="0"/>
              <a:t>| Folie </a:t>
            </a:r>
            <a:fld id="{D381CC1A-1512-4969-9C74-9FC61BD7031B}" type="slidenum">
              <a:rPr smtClean="0"/>
              <a:pPr/>
              <a:t>8</a:t>
            </a:fld>
            <a:r>
              <a:rPr dirty="0" smtClean="0"/>
              <a:t> |</a:t>
            </a:r>
          </a:p>
          <a:p>
            <a:endParaRPr dirty="0" smtClean="0"/>
          </a:p>
          <a:p>
            <a:endParaRPr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hteck 36"/>
          <p:cNvSpPr/>
          <p:nvPr/>
        </p:nvSpPr>
        <p:spPr>
          <a:xfrm>
            <a:off x="5317587" y="6146720"/>
            <a:ext cx="355913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Quelle: in Anlehnung an Albers/Hildebrandt 2006.</a:t>
            </a:r>
          </a:p>
        </p:txBody>
      </p:sp>
      <p:sp>
        <p:nvSpPr>
          <p:cNvPr id="42" name="Textfeld 41"/>
          <p:cNvSpPr txBox="1"/>
          <p:nvPr/>
        </p:nvSpPr>
        <p:spPr>
          <a:xfrm>
            <a:off x="289016" y="1442599"/>
            <a:ext cx="60414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None/>
            </a:pPr>
            <a:r>
              <a:rPr lang="de-DE" b="1" dirty="0" smtClean="0">
                <a:solidFill>
                  <a:schemeClr val="bg2"/>
                </a:solidFill>
              </a:rPr>
              <a:t>Voraussetzungen</a:t>
            </a:r>
          </a:p>
          <a:p>
            <a:pPr marL="342900" indent="-342900">
              <a:buNone/>
            </a:pPr>
            <a:r>
              <a:rPr lang="de-DE" dirty="0" smtClean="0">
                <a:solidFill>
                  <a:schemeClr val="bg2"/>
                </a:solidFill>
                <a:sym typeface="Wingdings" pitchFamily="2" charset="2"/>
              </a:rPr>
              <a:t>	intervallskalierte Daten</a:t>
            </a:r>
            <a:endParaRPr lang="de-DE" dirty="0" smtClean="0">
              <a:solidFill>
                <a:schemeClr val="bg2"/>
              </a:solidFill>
            </a:endParaRPr>
          </a:p>
          <a:p>
            <a:pPr marL="342900" indent="-342900">
              <a:buFont typeface="Wingdings"/>
              <a:buChar char="à"/>
            </a:pPr>
            <a:r>
              <a:rPr lang="de-DE" dirty="0" smtClean="0">
                <a:solidFill>
                  <a:schemeClr val="bg2"/>
                </a:solidFill>
                <a:sym typeface="Wingdings" pitchFamily="2" charset="2"/>
              </a:rPr>
              <a:t>nur zur Prüfung </a:t>
            </a:r>
            <a:r>
              <a:rPr lang="de-DE" dirty="0" err="1" smtClean="0">
                <a:solidFill>
                  <a:schemeClr val="bg2"/>
                </a:solidFill>
                <a:sym typeface="Wingdings" pitchFamily="2" charset="2"/>
              </a:rPr>
              <a:t>reflektiver</a:t>
            </a:r>
            <a:r>
              <a:rPr lang="de-DE" dirty="0" smtClean="0">
                <a:solidFill>
                  <a:schemeClr val="bg2"/>
                </a:solidFill>
                <a:sym typeface="Wingdings" pitchFamily="2" charset="2"/>
              </a:rPr>
              <a:t> </a:t>
            </a:r>
            <a:r>
              <a:rPr lang="de-DE" dirty="0" err="1" smtClean="0">
                <a:solidFill>
                  <a:schemeClr val="bg2"/>
                </a:solidFill>
                <a:sym typeface="Wingdings" pitchFamily="2" charset="2"/>
              </a:rPr>
              <a:t>Messmodelle</a:t>
            </a:r>
            <a:r>
              <a:rPr lang="de-DE" dirty="0" smtClean="0">
                <a:solidFill>
                  <a:schemeClr val="bg2"/>
                </a:solidFill>
                <a:sym typeface="Wingdings" pitchFamily="2" charset="2"/>
              </a:rPr>
              <a:t> geeignet</a:t>
            </a:r>
          </a:p>
        </p:txBody>
      </p:sp>
      <p:grpSp>
        <p:nvGrpSpPr>
          <p:cNvPr id="2" name="Gruppieren 85"/>
          <p:cNvGrpSpPr/>
          <p:nvPr/>
        </p:nvGrpSpPr>
        <p:grpSpPr>
          <a:xfrm>
            <a:off x="257664" y="2841682"/>
            <a:ext cx="8478372" cy="3029069"/>
            <a:chOff x="194600" y="2129077"/>
            <a:chExt cx="8712974" cy="3333704"/>
          </a:xfrm>
        </p:grpSpPr>
        <p:sp>
          <p:nvSpPr>
            <p:cNvPr id="45" name="Rechteck 44"/>
            <p:cNvSpPr/>
            <p:nvPr/>
          </p:nvSpPr>
          <p:spPr>
            <a:xfrm>
              <a:off x="5763069" y="2129077"/>
              <a:ext cx="3000396" cy="583602"/>
            </a:xfrm>
            <a:prstGeom prst="rect">
              <a:avLst/>
            </a:prstGeom>
            <a:ln w="3175">
              <a:solidFill>
                <a:srgbClr val="00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6" name="Rechteck 45"/>
            <p:cNvSpPr/>
            <p:nvPr/>
          </p:nvSpPr>
          <p:spPr>
            <a:xfrm>
              <a:off x="5763069" y="2987225"/>
              <a:ext cx="3000396" cy="583602"/>
            </a:xfrm>
            <a:prstGeom prst="rect">
              <a:avLst/>
            </a:prstGeom>
            <a:ln w="3175">
              <a:solidFill>
                <a:srgbClr val="00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7" name="Rechteck 46"/>
            <p:cNvSpPr/>
            <p:nvPr/>
          </p:nvSpPr>
          <p:spPr>
            <a:xfrm>
              <a:off x="5749001" y="4703521"/>
              <a:ext cx="3000396" cy="583602"/>
            </a:xfrm>
            <a:prstGeom prst="rect">
              <a:avLst/>
            </a:prstGeom>
            <a:ln w="3175">
              <a:solidFill>
                <a:srgbClr val="00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3" name="Gruppieren 84"/>
            <p:cNvGrpSpPr/>
            <p:nvPr/>
          </p:nvGrpSpPr>
          <p:grpSpPr>
            <a:xfrm>
              <a:off x="194600" y="2138493"/>
              <a:ext cx="5303126" cy="3324288"/>
              <a:chOff x="194600" y="2138493"/>
              <a:chExt cx="5303126" cy="3324288"/>
            </a:xfrm>
          </p:grpSpPr>
          <p:sp>
            <p:nvSpPr>
              <p:cNvPr id="58" name="Rechteck 57"/>
              <p:cNvSpPr/>
              <p:nvPr/>
            </p:nvSpPr>
            <p:spPr>
              <a:xfrm>
                <a:off x="194600" y="5034153"/>
                <a:ext cx="3103562" cy="428628"/>
              </a:xfrm>
              <a:prstGeom prst="rect">
                <a:avLst/>
              </a:prstGeom>
              <a:ln w="3175">
                <a:solidFill>
                  <a:srgbClr val="00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9" name="Rechteck 58"/>
              <p:cNvSpPr/>
              <p:nvPr/>
            </p:nvSpPr>
            <p:spPr>
              <a:xfrm>
                <a:off x="208668" y="4330753"/>
                <a:ext cx="3103562" cy="428628"/>
              </a:xfrm>
              <a:prstGeom prst="rect">
                <a:avLst/>
              </a:prstGeom>
              <a:ln w="3175">
                <a:solidFill>
                  <a:srgbClr val="00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0" name="Rechteck 59"/>
              <p:cNvSpPr/>
              <p:nvPr/>
            </p:nvSpPr>
            <p:spPr>
              <a:xfrm>
                <a:off x="222736" y="3599217"/>
                <a:ext cx="3103562" cy="428628"/>
              </a:xfrm>
              <a:prstGeom prst="rect">
                <a:avLst/>
              </a:prstGeom>
              <a:ln w="3175">
                <a:solidFill>
                  <a:srgbClr val="00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1" name="Rechteck 60"/>
              <p:cNvSpPr/>
              <p:nvPr/>
            </p:nvSpPr>
            <p:spPr>
              <a:xfrm>
                <a:off x="208668" y="2853613"/>
                <a:ext cx="3103562" cy="428628"/>
              </a:xfrm>
              <a:prstGeom prst="rect">
                <a:avLst/>
              </a:prstGeom>
              <a:ln w="3175">
                <a:solidFill>
                  <a:srgbClr val="00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2" name="Ellipse 61"/>
              <p:cNvSpPr/>
              <p:nvPr/>
            </p:nvSpPr>
            <p:spPr>
              <a:xfrm>
                <a:off x="3926090" y="3352939"/>
                <a:ext cx="1571636" cy="928694"/>
              </a:xfrm>
              <a:prstGeom prst="ellipse">
                <a:avLst/>
              </a:prstGeom>
              <a:ln w="3175">
                <a:solidFill>
                  <a:srgbClr val="00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3" name="Rechteck 62"/>
              <p:cNvSpPr/>
              <p:nvPr/>
            </p:nvSpPr>
            <p:spPr>
              <a:xfrm>
                <a:off x="196948" y="2138493"/>
                <a:ext cx="3103562" cy="428628"/>
              </a:xfrm>
              <a:prstGeom prst="rect">
                <a:avLst/>
              </a:prstGeom>
              <a:ln w="3175">
                <a:solidFill>
                  <a:srgbClr val="00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4" name="Textfeld 63"/>
              <p:cNvSpPr txBox="1"/>
              <p:nvPr/>
            </p:nvSpPr>
            <p:spPr>
              <a:xfrm>
                <a:off x="204951" y="2166628"/>
                <a:ext cx="310823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600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Die Zimmerausstattung ist gut.</a:t>
                </a:r>
                <a:endParaRPr lang="de-DE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5" name="Textfeld 64"/>
              <p:cNvSpPr txBox="1"/>
              <p:nvPr/>
            </p:nvSpPr>
            <p:spPr>
              <a:xfrm>
                <a:off x="220717" y="2882935"/>
                <a:ext cx="310580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600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Das Freizeitangebot ist gut.</a:t>
                </a:r>
                <a:endParaRPr lang="de-DE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6" name="Textfeld 65"/>
              <p:cNvSpPr txBox="1"/>
              <p:nvPr/>
            </p:nvSpPr>
            <p:spPr>
              <a:xfrm>
                <a:off x="231970" y="3627917"/>
                <a:ext cx="310207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600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Der Wellness-Bereich ist gut.</a:t>
                </a:r>
                <a:endParaRPr lang="de-DE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7" name="Textfeld 66"/>
              <p:cNvSpPr txBox="1"/>
              <p:nvPr/>
            </p:nvSpPr>
            <p:spPr>
              <a:xfrm>
                <a:off x="234166" y="4372628"/>
                <a:ext cx="307174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600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Das Personal ist freundlich.</a:t>
                </a:r>
                <a:endParaRPr lang="de-DE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8" name="Textfeld 67"/>
              <p:cNvSpPr txBox="1"/>
              <p:nvPr/>
            </p:nvSpPr>
            <p:spPr>
              <a:xfrm>
                <a:off x="210422" y="5077333"/>
                <a:ext cx="308141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600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Der Service ist gut.</a:t>
                </a:r>
                <a:endParaRPr lang="de-DE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69" name="Gerade Verbindung mit Pfeil 68"/>
              <p:cNvCxnSpPr>
                <a:endCxn id="62" idx="2"/>
              </p:cNvCxnSpPr>
              <p:nvPr/>
            </p:nvCxnSpPr>
            <p:spPr>
              <a:xfrm rot="16200000" flipH="1">
                <a:off x="2916780" y="2807975"/>
                <a:ext cx="1393041" cy="625580"/>
              </a:xfrm>
              <a:prstGeom prst="straightConnector1">
                <a:avLst/>
              </a:prstGeom>
              <a:ln w="3175">
                <a:solidFill>
                  <a:srgbClr val="000000"/>
                </a:solidFill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0" name="Gerade Verbindung mit Pfeil 69"/>
              <p:cNvCxnSpPr>
                <a:endCxn id="62" idx="2"/>
              </p:cNvCxnSpPr>
              <p:nvPr/>
            </p:nvCxnSpPr>
            <p:spPr>
              <a:xfrm>
                <a:off x="3298162" y="3067927"/>
                <a:ext cx="627928" cy="749359"/>
              </a:xfrm>
              <a:prstGeom prst="straightConnector1">
                <a:avLst/>
              </a:prstGeom>
              <a:ln w="3175">
                <a:solidFill>
                  <a:srgbClr val="000000"/>
                </a:solidFill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1" name="Gerade Verbindung mit Pfeil 70"/>
              <p:cNvCxnSpPr>
                <a:endCxn id="62" idx="2"/>
              </p:cNvCxnSpPr>
              <p:nvPr/>
            </p:nvCxnSpPr>
            <p:spPr>
              <a:xfrm flipV="1">
                <a:off x="3307534" y="3817286"/>
                <a:ext cx="618556" cy="694949"/>
              </a:xfrm>
              <a:prstGeom prst="straightConnector1">
                <a:avLst/>
              </a:prstGeom>
              <a:ln w="3175">
                <a:solidFill>
                  <a:srgbClr val="000000"/>
                </a:solidFill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2" name="Gerade Verbindung mit Pfeil 71"/>
              <p:cNvCxnSpPr/>
              <p:nvPr/>
            </p:nvCxnSpPr>
            <p:spPr>
              <a:xfrm>
                <a:off x="3310546" y="3798278"/>
                <a:ext cx="629612" cy="4941"/>
              </a:xfrm>
              <a:prstGeom prst="straightConnector1">
                <a:avLst/>
              </a:prstGeom>
              <a:ln w="3175">
                <a:solidFill>
                  <a:srgbClr val="000000"/>
                </a:solidFill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3" name="Gerade Verbindung mit Pfeil 72"/>
              <p:cNvCxnSpPr>
                <a:endCxn id="62" idx="2"/>
              </p:cNvCxnSpPr>
              <p:nvPr/>
            </p:nvCxnSpPr>
            <p:spPr>
              <a:xfrm flipV="1">
                <a:off x="3319254" y="3817286"/>
                <a:ext cx="606836" cy="1410069"/>
              </a:xfrm>
              <a:prstGeom prst="straightConnector1">
                <a:avLst/>
              </a:prstGeom>
              <a:ln w="3175">
                <a:solidFill>
                  <a:srgbClr val="000000"/>
                </a:solidFill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4" name="Textfeld 73"/>
              <p:cNvSpPr txBox="1"/>
              <p:nvPr/>
            </p:nvSpPr>
            <p:spPr>
              <a:xfrm>
                <a:off x="3970436" y="3447951"/>
                <a:ext cx="147638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600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Zufriedenheit mit dem Hotel</a:t>
                </a:r>
                <a:endParaRPr lang="de-DE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49" name="Rechteck 48"/>
            <p:cNvSpPr/>
            <p:nvPr/>
          </p:nvSpPr>
          <p:spPr>
            <a:xfrm>
              <a:off x="5737281" y="3833653"/>
              <a:ext cx="3000396" cy="583602"/>
            </a:xfrm>
            <a:prstGeom prst="rect">
              <a:avLst/>
            </a:prstGeom>
            <a:ln w="3175">
              <a:solidFill>
                <a:srgbClr val="00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0" name="Textfeld 49"/>
            <p:cNvSpPr txBox="1"/>
            <p:nvPr/>
          </p:nvSpPr>
          <p:spPr>
            <a:xfrm>
              <a:off x="5760971" y="2133311"/>
              <a:ext cx="299640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In diesem Hotel fühle ich </a:t>
              </a:r>
            </a:p>
            <a:p>
              <a:pPr algn="ctr"/>
              <a:r>
                <a:rPr lang="de-DE" sz="16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mich wohl.</a:t>
              </a:r>
              <a:endParaRPr lang="de-DE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Textfeld 50"/>
            <p:cNvSpPr txBox="1"/>
            <p:nvPr/>
          </p:nvSpPr>
          <p:spPr>
            <a:xfrm>
              <a:off x="5781822" y="2980621"/>
              <a:ext cx="2982349" cy="6435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Dieses Hotel schätze ich sehr.</a:t>
              </a:r>
              <a:endParaRPr lang="de-DE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Textfeld 51"/>
            <p:cNvSpPr txBox="1"/>
            <p:nvPr/>
          </p:nvSpPr>
          <p:spPr>
            <a:xfrm>
              <a:off x="5734932" y="3819605"/>
              <a:ext cx="300110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Dieses Hotel empfehle ich sehr gerne weiter.</a:t>
              </a:r>
              <a:endParaRPr lang="de-DE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Textfeld 52"/>
            <p:cNvSpPr txBox="1"/>
            <p:nvPr/>
          </p:nvSpPr>
          <p:spPr>
            <a:xfrm>
              <a:off x="5647252" y="4675405"/>
              <a:ext cx="3260322" cy="6435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Ich freue mich immer, in diesem Hotel übernachten zu können.</a:t>
              </a:r>
              <a:endParaRPr lang="de-DE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54" name="Gerade Verbindung mit Pfeil 53"/>
            <p:cNvCxnSpPr>
              <a:stCxn id="62" idx="6"/>
              <a:endCxn id="45" idx="1"/>
            </p:cNvCxnSpPr>
            <p:nvPr/>
          </p:nvCxnSpPr>
          <p:spPr>
            <a:xfrm flipV="1">
              <a:off x="5497726" y="2420878"/>
              <a:ext cx="265343" cy="1396408"/>
            </a:xfrm>
            <a:prstGeom prst="straightConnector1">
              <a:avLst/>
            </a:prstGeom>
            <a:ln w="3175">
              <a:solidFill>
                <a:srgbClr val="0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Gerade Verbindung mit Pfeil 54"/>
            <p:cNvCxnSpPr>
              <a:stCxn id="62" idx="6"/>
              <a:endCxn id="51" idx="1"/>
            </p:cNvCxnSpPr>
            <p:nvPr/>
          </p:nvCxnSpPr>
          <p:spPr>
            <a:xfrm flipV="1">
              <a:off x="5497726" y="3302415"/>
              <a:ext cx="284095" cy="514871"/>
            </a:xfrm>
            <a:prstGeom prst="straightConnector1">
              <a:avLst/>
            </a:prstGeom>
            <a:ln w="3175">
              <a:solidFill>
                <a:srgbClr val="0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Gerade Verbindung mit Pfeil 55"/>
            <p:cNvCxnSpPr>
              <a:stCxn id="62" idx="6"/>
              <a:endCxn id="52" idx="1"/>
            </p:cNvCxnSpPr>
            <p:nvPr/>
          </p:nvCxnSpPr>
          <p:spPr>
            <a:xfrm>
              <a:off x="5497726" y="3817286"/>
              <a:ext cx="237206" cy="294707"/>
            </a:xfrm>
            <a:prstGeom prst="straightConnector1">
              <a:avLst/>
            </a:prstGeom>
            <a:ln w="3175">
              <a:solidFill>
                <a:srgbClr val="0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Gerade Verbindung mit Pfeil 56"/>
            <p:cNvCxnSpPr>
              <a:stCxn id="62" idx="6"/>
              <a:endCxn id="47" idx="1"/>
            </p:cNvCxnSpPr>
            <p:nvPr/>
          </p:nvCxnSpPr>
          <p:spPr>
            <a:xfrm>
              <a:off x="5497726" y="3817286"/>
              <a:ext cx="251275" cy="1178036"/>
            </a:xfrm>
            <a:prstGeom prst="straightConnector1">
              <a:avLst/>
            </a:prstGeom>
            <a:ln w="3175">
              <a:solidFill>
                <a:srgbClr val="0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Rechteck 47"/>
          <p:cNvSpPr/>
          <p:nvPr/>
        </p:nvSpPr>
        <p:spPr>
          <a:xfrm>
            <a:off x="5430128" y="2447778"/>
            <a:ext cx="3530991" cy="3601330"/>
          </a:xfrm>
          <a:prstGeom prst="rect">
            <a:avLst/>
          </a:prstGeom>
          <a:noFill/>
          <a:ln w="9525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5" name="Titel 2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de-DE" dirty="0" smtClean="0"/>
              <a:t>2. </a:t>
            </a:r>
            <a:r>
              <a:rPr lang="de-DE" dirty="0" err="1" smtClean="0"/>
              <a:t>Konfirmatorische</a:t>
            </a:r>
            <a:r>
              <a:rPr lang="de-DE" dirty="0" smtClean="0"/>
              <a:t> Faktorenanalyse</a:t>
            </a:r>
            <a:br>
              <a:rPr lang="de-DE" dirty="0" smtClean="0"/>
            </a:br>
            <a:r>
              <a:rPr lang="de-DE" sz="1800" dirty="0" smtClean="0"/>
              <a:t> - Voraussetzungen-</a:t>
            </a:r>
            <a:endParaRPr lang="de-DE" sz="1800" dirty="0" smtClean="0">
              <a:latin typeface="Arial Black" pitchFamily="34" charset="0"/>
            </a:endParaRPr>
          </a:p>
        </p:txBody>
      </p:sp>
      <p:sp>
        <p:nvSpPr>
          <p:cNvPr id="38" name="Fußzeilenplatzhalter 3"/>
          <p:cNvSpPr>
            <a:spLocks noGrp="1"/>
          </p:cNvSpPr>
          <p:nvPr>
            <p:ph type="ftr" sz="quarter" idx="10"/>
          </p:nvPr>
        </p:nvSpPr>
        <p:spPr bwMode="auto">
          <a:xfrm>
            <a:off x="2047875" y="6372225"/>
            <a:ext cx="6791325" cy="296863"/>
          </a:xfrm>
          <a:noFill/>
        </p:spPr>
        <p:txBody>
          <a:bodyPr/>
          <a:lstStyle/>
          <a:p>
            <a:r>
              <a:rPr dirty="0" smtClean="0"/>
              <a:t>| </a:t>
            </a:r>
            <a:r>
              <a:rPr lang="de-DE" dirty="0" smtClean="0"/>
              <a:t>Sommersemester 2015</a:t>
            </a:r>
            <a:r>
              <a:rPr dirty="0" smtClean="0"/>
              <a:t> | Vanessa Pfegfeidel | </a:t>
            </a:r>
            <a:r>
              <a:rPr dirty="0" smtClean="0"/>
              <a:t>01</a:t>
            </a:r>
            <a:r>
              <a:rPr lang="de-DE" dirty="0" smtClean="0"/>
              <a:t>.07.2015</a:t>
            </a:r>
            <a:r>
              <a:rPr dirty="0" smtClean="0"/>
              <a:t> </a:t>
            </a:r>
            <a:r>
              <a:rPr dirty="0" smtClean="0"/>
              <a:t>| Folie </a:t>
            </a:r>
            <a:fld id="{D381CC1A-1512-4969-9C74-9FC61BD7031B}" type="slidenum">
              <a:rPr smtClean="0"/>
              <a:pPr/>
              <a:t>9</a:t>
            </a:fld>
            <a:r>
              <a:rPr dirty="0" smtClean="0"/>
              <a:t> |</a:t>
            </a:r>
          </a:p>
          <a:p>
            <a:endParaRPr dirty="0" smtClean="0"/>
          </a:p>
          <a:p>
            <a:endParaRPr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_Leer">
  <a:themeElements>
    <a:clrScheme name="">
      <a:dk1>
        <a:srgbClr val="544742"/>
      </a:dk1>
      <a:lt1>
        <a:srgbClr val="FFFFFF"/>
      </a:lt1>
      <a:dk2>
        <a:srgbClr val="A1948F"/>
      </a:dk2>
      <a:lt2>
        <a:srgbClr val="21140F"/>
      </a:lt2>
      <a:accent1>
        <a:srgbClr val="B30A00"/>
      </a:accent1>
      <a:accent2>
        <a:srgbClr val="800000"/>
      </a:accent2>
      <a:accent3>
        <a:srgbClr val="FFFFFF"/>
      </a:accent3>
      <a:accent4>
        <a:srgbClr val="463B37"/>
      </a:accent4>
      <a:accent5>
        <a:srgbClr val="D6AAAA"/>
      </a:accent5>
      <a:accent6>
        <a:srgbClr val="730000"/>
      </a:accent6>
      <a:hlink>
        <a:srgbClr val="E63D33"/>
      </a:hlink>
      <a:folHlink>
        <a:srgbClr val="000000"/>
      </a:folHlink>
    </a:clrScheme>
    <a:fontScheme name="10_Leer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Le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2114</Words>
  <Application>Microsoft Office PowerPoint</Application>
  <PresentationFormat>Bildschirmpräsentation (4:3)</PresentationFormat>
  <Paragraphs>389</Paragraphs>
  <Slides>33</Slides>
  <Notes>4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33</vt:i4>
      </vt:variant>
    </vt:vector>
  </HeadingPairs>
  <TitlesOfParts>
    <vt:vector size="35" baseType="lpstr">
      <vt:lpstr>10_Leer</vt:lpstr>
      <vt:lpstr>Equation</vt:lpstr>
      <vt:lpstr>PowerPoint-Präsentation</vt:lpstr>
      <vt:lpstr>Terminlicher Ablauf</vt:lpstr>
      <vt:lpstr>Terminlicher Ablauf</vt:lpstr>
      <vt:lpstr>Agenda</vt:lpstr>
      <vt:lpstr>1. Wiederholung und Fragen</vt:lpstr>
      <vt:lpstr>3. Wiederholung Faktorenanalyse</vt:lpstr>
      <vt:lpstr>3. Wiederholung Faktorenanalyse</vt:lpstr>
      <vt:lpstr>Agenda</vt:lpstr>
      <vt:lpstr>2. Konfirmatorische Faktorenanalyse  - Voraussetzungen-</vt:lpstr>
      <vt:lpstr>2. Konfirmatorische Faktorenanalyse - Grundlagen -</vt:lpstr>
      <vt:lpstr>2. Konfirmatorische Faktorenanalyse - Beispiel -</vt:lpstr>
      <vt:lpstr>2. Konfirmatorische Faktorenanalyse - Prüfung der Messmodelle -</vt:lpstr>
      <vt:lpstr>2. Konfirmatorische Faktorenanalyse - Prüfung der Messmodelle -</vt:lpstr>
      <vt:lpstr>2. Konfirmatorische Faktorenanalyse - Prüfung der Messmodelle -</vt:lpstr>
      <vt:lpstr>2. Konfirmatorische Faktorenanalyse - Prüfung der Messmodelle -</vt:lpstr>
      <vt:lpstr>2. Konfirmatorische Faktorenanalyse - Prüfung der Messmodelle -</vt:lpstr>
      <vt:lpstr>2. AMOS</vt:lpstr>
      <vt:lpstr>Agenda</vt:lpstr>
      <vt:lpstr>3. Güteprüfung formativer Messmodelle - Multikollinearität -</vt:lpstr>
      <vt:lpstr>3. Güteprüfung formativer Messmodelle - Multikollinearität -</vt:lpstr>
      <vt:lpstr>3. Güteprüfung formativer Messmodelle - Multikollinearität -</vt:lpstr>
      <vt:lpstr>3. Güteprüfung formativer Messmodelle - MIMIC-Modell -</vt:lpstr>
      <vt:lpstr>3. Güteprüfung formativer Messmodelle - MIMIC-Modell -</vt:lpstr>
      <vt:lpstr>3. Güteprüfung formativer Messmodelle - MIMIC-Modell -</vt:lpstr>
      <vt:lpstr>2. AMOS</vt:lpstr>
      <vt:lpstr>4. Aufgabenstellung </vt:lpstr>
      <vt:lpstr>4. Aufgabenstellung </vt:lpstr>
      <vt:lpstr>4. Aufgabenstellung </vt:lpstr>
      <vt:lpstr>Terminlicher Ablauf</vt:lpstr>
      <vt:lpstr>Terminlicher Ablauf</vt:lpstr>
      <vt:lpstr>Einstiegsliteratur (1)</vt:lpstr>
      <vt:lpstr>Einstiegsliteratur (2)</vt:lpstr>
      <vt:lpstr>PowerPoint-Präsentation</vt:lpstr>
    </vt:vector>
  </TitlesOfParts>
  <Company>BU Wuppertal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Hellebrandt</dc:creator>
  <cp:lastModifiedBy>Pfegfeidel, Vanessa</cp:lastModifiedBy>
  <cp:revision>1011</cp:revision>
  <dcterms:created xsi:type="dcterms:W3CDTF">2008-10-06T13:49:39Z</dcterms:created>
  <dcterms:modified xsi:type="dcterms:W3CDTF">2015-06-30T08:12:52Z</dcterms:modified>
</cp:coreProperties>
</file>